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8" r:id="rId4"/>
    <p:sldId id="266" r:id="rId5"/>
    <p:sldId id="259" r:id="rId6"/>
    <p:sldId id="261" r:id="rId7"/>
    <p:sldId id="268" r:id="rId8"/>
    <p:sldId id="260" r:id="rId9"/>
    <p:sldId id="264" r:id="rId10"/>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9" d="100"/>
          <a:sy n="69" d="100"/>
        </p:scale>
        <p:origin x="564" y="44"/>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dirty="0"/>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9C0783F-AD42-4045-BA4E-E1B23A6099C7}" type="datetimeFigureOut">
              <a:rPr lang="sv-SE" smtClean="0"/>
              <a:t>2019-08-15</a:t>
            </a:fld>
            <a:endParaRPr lang="sv-SE" dirty="0"/>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dirty="0"/>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dirty="0"/>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143F296-CC5C-49A1-9874-24E109E485A2}" type="slidenum">
              <a:rPr lang="sv-SE" smtClean="0"/>
              <a:t>‹#›</a:t>
            </a:fld>
            <a:endParaRPr lang="sv-SE" dirty="0"/>
          </a:p>
        </p:txBody>
      </p:sp>
    </p:spTree>
    <p:extLst>
      <p:ext uri="{BB962C8B-B14F-4D97-AF65-F5344CB8AC3E}">
        <p14:creationId xmlns:p14="http://schemas.microsoft.com/office/powerpoint/2010/main" val="34934513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1122363"/>
            <a:ext cx="9144000" cy="2387600"/>
          </a:xfrm>
        </p:spPr>
        <p:txBody>
          <a:bodyPr anchor="b"/>
          <a:lstStyle>
            <a:lvl1pPr algn="ctr">
              <a:defRPr sz="6000"/>
            </a:lvl1pPr>
          </a:lstStyle>
          <a:p>
            <a:r>
              <a:rPr lang="sv-SE" smtClean="0"/>
              <a:t>Klicka här för att ändra format</a:t>
            </a:r>
            <a:endParaRPr lang="sv-SE"/>
          </a:p>
        </p:txBody>
      </p:sp>
      <p:sp>
        <p:nvSpPr>
          <p:cNvPr id="3" name="Underrubri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smtClean="0"/>
              <a:t>Klicka om du vill redigera mall för underrubrikformat</a:t>
            </a:r>
            <a:endParaRPr lang="sv-SE"/>
          </a:p>
        </p:txBody>
      </p:sp>
      <p:sp>
        <p:nvSpPr>
          <p:cNvPr id="4" name="Platshållare för datum 3"/>
          <p:cNvSpPr>
            <a:spLocks noGrp="1"/>
          </p:cNvSpPr>
          <p:nvPr>
            <p:ph type="dt" sz="half" idx="10"/>
          </p:nvPr>
        </p:nvSpPr>
        <p:spPr/>
        <p:txBody>
          <a:bodyPr/>
          <a:lstStyle/>
          <a:p>
            <a:fld id="{FD2B5379-94D7-4C8A-9ADD-84475E3291F2}" type="datetimeFigureOut">
              <a:rPr lang="sv-SE" smtClean="0"/>
              <a:t>2019-08-15</a:t>
            </a:fld>
            <a:endParaRPr lang="sv-SE" dirty="0"/>
          </a:p>
        </p:txBody>
      </p:sp>
      <p:sp>
        <p:nvSpPr>
          <p:cNvPr id="5" name="Platshållare för sidfot 4"/>
          <p:cNvSpPr>
            <a:spLocks noGrp="1"/>
          </p:cNvSpPr>
          <p:nvPr>
            <p:ph type="ftr" sz="quarter" idx="11"/>
          </p:nvPr>
        </p:nvSpPr>
        <p:spPr/>
        <p:txBody>
          <a:bodyPr/>
          <a:lstStyle/>
          <a:p>
            <a:endParaRPr lang="sv-SE" dirty="0"/>
          </a:p>
        </p:txBody>
      </p:sp>
      <p:sp>
        <p:nvSpPr>
          <p:cNvPr id="6" name="Platshållare för bildnummer 5"/>
          <p:cNvSpPr>
            <a:spLocks noGrp="1"/>
          </p:cNvSpPr>
          <p:nvPr>
            <p:ph type="sldNum" sz="quarter" idx="12"/>
          </p:nvPr>
        </p:nvSpPr>
        <p:spPr/>
        <p:txBody>
          <a:bodyPr/>
          <a:lstStyle/>
          <a:p>
            <a:fld id="{734145DE-1DCA-40B8-BE6F-0E21A4A69399}" type="slidenum">
              <a:rPr lang="sv-SE" smtClean="0"/>
              <a:t>‹#›</a:t>
            </a:fld>
            <a:endParaRPr lang="sv-SE" dirty="0"/>
          </a:p>
        </p:txBody>
      </p:sp>
    </p:spTree>
    <p:extLst>
      <p:ext uri="{BB962C8B-B14F-4D97-AF65-F5344CB8AC3E}">
        <p14:creationId xmlns:p14="http://schemas.microsoft.com/office/powerpoint/2010/main" val="21192845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FD2B5379-94D7-4C8A-9ADD-84475E3291F2}" type="datetimeFigureOut">
              <a:rPr lang="sv-SE" smtClean="0"/>
              <a:t>2019-08-15</a:t>
            </a:fld>
            <a:endParaRPr lang="sv-SE" dirty="0"/>
          </a:p>
        </p:txBody>
      </p:sp>
      <p:sp>
        <p:nvSpPr>
          <p:cNvPr id="5" name="Platshållare för sidfot 4"/>
          <p:cNvSpPr>
            <a:spLocks noGrp="1"/>
          </p:cNvSpPr>
          <p:nvPr>
            <p:ph type="ftr" sz="quarter" idx="11"/>
          </p:nvPr>
        </p:nvSpPr>
        <p:spPr/>
        <p:txBody>
          <a:bodyPr/>
          <a:lstStyle/>
          <a:p>
            <a:endParaRPr lang="sv-SE" dirty="0"/>
          </a:p>
        </p:txBody>
      </p:sp>
      <p:sp>
        <p:nvSpPr>
          <p:cNvPr id="6" name="Platshållare för bildnummer 5"/>
          <p:cNvSpPr>
            <a:spLocks noGrp="1"/>
          </p:cNvSpPr>
          <p:nvPr>
            <p:ph type="sldNum" sz="quarter" idx="12"/>
          </p:nvPr>
        </p:nvSpPr>
        <p:spPr/>
        <p:txBody>
          <a:bodyPr/>
          <a:lstStyle/>
          <a:p>
            <a:fld id="{734145DE-1DCA-40B8-BE6F-0E21A4A69399}" type="slidenum">
              <a:rPr lang="sv-SE" smtClean="0"/>
              <a:t>‹#›</a:t>
            </a:fld>
            <a:endParaRPr lang="sv-SE" dirty="0"/>
          </a:p>
        </p:txBody>
      </p:sp>
    </p:spTree>
    <p:extLst>
      <p:ext uri="{BB962C8B-B14F-4D97-AF65-F5344CB8AC3E}">
        <p14:creationId xmlns:p14="http://schemas.microsoft.com/office/powerpoint/2010/main" val="37345785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8724900" y="365125"/>
            <a:ext cx="2628900" cy="5811838"/>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838200" y="365125"/>
            <a:ext cx="7734300" cy="5811838"/>
          </a:xfrm>
        </p:spPr>
        <p:txBody>
          <a:bodyPr vert="eaVert"/>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FD2B5379-94D7-4C8A-9ADD-84475E3291F2}" type="datetimeFigureOut">
              <a:rPr lang="sv-SE" smtClean="0"/>
              <a:t>2019-08-15</a:t>
            </a:fld>
            <a:endParaRPr lang="sv-SE" dirty="0"/>
          </a:p>
        </p:txBody>
      </p:sp>
      <p:sp>
        <p:nvSpPr>
          <p:cNvPr id="5" name="Platshållare för sidfot 4"/>
          <p:cNvSpPr>
            <a:spLocks noGrp="1"/>
          </p:cNvSpPr>
          <p:nvPr>
            <p:ph type="ftr" sz="quarter" idx="11"/>
          </p:nvPr>
        </p:nvSpPr>
        <p:spPr/>
        <p:txBody>
          <a:bodyPr/>
          <a:lstStyle/>
          <a:p>
            <a:endParaRPr lang="sv-SE" dirty="0"/>
          </a:p>
        </p:txBody>
      </p:sp>
      <p:sp>
        <p:nvSpPr>
          <p:cNvPr id="6" name="Platshållare för bildnummer 5"/>
          <p:cNvSpPr>
            <a:spLocks noGrp="1"/>
          </p:cNvSpPr>
          <p:nvPr>
            <p:ph type="sldNum" sz="quarter" idx="12"/>
          </p:nvPr>
        </p:nvSpPr>
        <p:spPr/>
        <p:txBody>
          <a:bodyPr/>
          <a:lstStyle/>
          <a:p>
            <a:fld id="{734145DE-1DCA-40B8-BE6F-0E21A4A69399}" type="slidenum">
              <a:rPr lang="sv-SE" smtClean="0"/>
              <a:t>‹#›</a:t>
            </a:fld>
            <a:endParaRPr lang="sv-SE" dirty="0"/>
          </a:p>
        </p:txBody>
      </p:sp>
    </p:spTree>
    <p:extLst>
      <p:ext uri="{BB962C8B-B14F-4D97-AF65-F5344CB8AC3E}">
        <p14:creationId xmlns:p14="http://schemas.microsoft.com/office/powerpoint/2010/main" val="29958098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FD2B5379-94D7-4C8A-9ADD-84475E3291F2}" type="datetimeFigureOut">
              <a:rPr lang="sv-SE" smtClean="0"/>
              <a:t>2019-08-15</a:t>
            </a:fld>
            <a:endParaRPr lang="sv-SE" dirty="0"/>
          </a:p>
        </p:txBody>
      </p:sp>
      <p:sp>
        <p:nvSpPr>
          <p:cNvPr id="5" name="Platshållare för sidfot 4"/>
          <p:cNvSpPr>
            <a:spLocks noGrp="1"/>
          </p:cNvSpPr>
          <p:nvPr>
            <p:ph type="ftr" sz="quarter" idx="11"/>
          </p:nvPr>
        </p:nvSpPr>
        <p:spPr/>
        <p:txBody>
          <a:bodyPr/>
          <a:lstStyle/>
          <a:p>
            <a:endParaRPr lang="sv-SE" dirty="0"/>
          </a:p>
        </p:txBody>
      </p:sp>
      <p:sp>
        <p:nvSpPr>
          <p:cNvPr id="6" name="Platshållare för bildnummer 5"/>
          <p:cNvSpPr>
            <a:spLocks noGrp="1"/>
          </p:cNvSpPr>
          <p:nvPr>
            <p:ph type="sldNum" sz="quarter" idx="12"/>
          </p:nvPr>
        </p:nvSpPr>
        <p:spPr/>
        <p:txBody>
          <a:bodyPr/>
          <a:lstStyle/>
          <a:p>
            <a:fld id="{734145DE-1DCA-40B8-BE6F-0E21A4A69399}" type="slidenum">
              <a:rPr lang="sv-SE" smtClean="0"/>
              <a:t>‹#›</a:t>
            </a:fld>
            <a:endParaRPr lang="sv-SE" dirty="0"/>
          </a:p>
        </p:txBody>
      </p:sp>
    </p:spTree>
    <p:extLst>
      <p:ext uri="{BB962C8B-B14F-4D97-AF65-F5344CB8AC3E}">
        <p14:creationId xmlns:p14="http://schemas.microsoft.com/office/powerpoint/2010/main" val="34591733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831850" y="1709738"/>
            <a:ext cx="10515600" cy="2852737"/>
          </a:xfrm>
        </p:spPr>
        <p:txBody>
          <a:bodyPr anchor="b"/>
          <a:lstStyle>
            <a:lvl1pPr>
              <a:defRPr sz="6000"/>
            </a:lvl1pPr>
          </a:lstStyle>
          <a:p>
            <a:r>
              <a:rPr lang="sv-SE" smtClean="0"/>
              <a:t>Klicka här för att ändra format</a:t>
            </a:r>
            <a:endParaRPr lang="sv-SE"/>
          </a:p>
        </p:txBody>
      </p:sp>
      <p:sp>
        <p:nvSpPr>
          <p:cNvPr id="3" name="Platshållare för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smtClean="0"/>
              <a:t>Redigera format för bakgrundstext</a:t>
            </a:r>
          </a:p>
        </p:txBody>
      </p:sp>
      <p:sp>
        <p:nvSpPr>
          <p:cNvPr id="4" name="Platshållare för datum 3"/>
          <p:cNvSpPr>
            <a:spLocks noGrp="1"/>
          </p:cNvSpPr>
          <p:nvPr>
            <p:ph type="dt" sz="half" idx="10"/>
          </p:nvPr>
        </p:nvSpPr>
        <p:spPr/>
        <p:txBody>
          <a:bodyPr/>
          <a:lstStyle/>
          <a:p>
            <a:fld id="{FD2B5379-94D7-4C8A-9ADD-84475E3291F2}" type="datetimeFigureOut">
              <a:rPr lang="sv-SE" smtClean="0"/>
              <a:t>2019-08-15</a:t>
            </a:fld>
            <a:endParaRPr lang="sv-SE" dirty="0"/>
          </a:p>
        </p:txBody>
      </p:sp>
      <p:sp>
        <p:nvSpPr>
          <p:cNvPr id="5" name="Platshållare för sidfot 4"/>
          <p:cNvSpPr>
            <a:spLocks noGrp="1"/>
          </p:cNvSpPr>
          <p:nvPr>
            <p:ph type="ftr" sz="quarter" idx="11"/>
          </p:nvPr>
        </p:nvSpPr>
        <p:spPr/>
        <p:txBody>
          <a:bodyPr/>
          <a:lstStyle/>
          <a:p>
            <a:endParaRPr lang="sv-SE" dirty="0"/>
          </a:p>
        </p:txBody>
      </p:sp>
      <p:sp>
        <p:nvSpPr>
          <p:cNvPr id="6" name="Platshållare för bildnummer 5"/>
          <p:cNvSpPr>
            <a:spLocks noGrp="1"/>
          </p:cNvSpPr>
          <p:nvPr>
            <p:ph type="sldNum" sz="quarter" idx="12"/>
          </p:nvPr>
        </p:nvSpPr>
        <p:spPr/>
        <p:txBody>
          <a:bodyPr/>
          <a:lstStyle/>
          <a:p>
            <a:fld id="{734145DE-1DCA-40B8-BE6F-0E21A4A69399}" type="slidenum">
              <a:rPr lang="sv-SE" smtClean="0"/>
              <a:t>‹#›</a:t>
            </a:fld>
            <a:endParaRPr lang="sv-SE" dirty="0"/>
          </a:p>
        </p:txBody>
      </p:sp>
    </p:spTree>
    <p:extLst>
      <p:ext uri="{BB962C8B-B14F-4D97-AF65-F5344CB8AC3E}">
        <p14:creationId xmlns:p14="http://schemas.microsoft.com/office/powerpoint/2010/main" val="3760819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838200" y="1825625"/>
            <a:ext cx="5181600" cy="4351338"/>
          </a:xfrm>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6172200" y="1825625"/>
            <a:ext cx="5181600" cy="4351338"/>
          </a:xfrm>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datum 4"/>
          <p:cNvSpPr>
            <a:spLocks noGrp="1"/>
          </p:cNvSpPr>
          <p:nvPr>
            <p:ph type="dt" sz="half" idx="10"/>
          </p:nvPr>
        </p:nvSpPr>
        <p:spPr/>
        <p:txBody>
          <a:bodyPr/>
          <a:lstStyle/>
          <a:p>
            <a:fld id="{FD2B5379-94D7-4C8A-9ADD-84475E3291F2}" type="datetimeFigureOut">
              <a:rPr lang="sv-SE" smtClean="0"/>
              <a:t>2019-08-15</a:t>
            </a:fld>
            <a:endParaRPr lang="sv-SE" dirty="0"/>
          </a:p>
        </p:txBody>
      </p:sp>
      <p:sp>
        <p:nvSpPr>
          <p:cNvPr id="6" name="Platshållare för sidfot 5"/>
          <p:cNvSpPr>
            <a:spLocks noGrp="1"/>
          </p:cNvSpPr>
          <p:nvPr>
            <p:ph type="ftr" sz="quarter" idx="11"/>
          </p:nvPr>
        </p:nvSpPr>
        <p:spPr/>
        <p:txBody>
          <a:bodyPr/>
          <a:lstStyle/>
          <a:p>
            <a:endParaRPr lang="sv-SE" dirty="0"/>
          </a:p>
        </p:txBody>
      </p:sp>
      <p:sp>
        <p:nvSpPr>
          <p:cNvPr id="7" name="Platshållare för bildnummer 6"/>
          <p:cNvSpPr>
            <a:spLocks noGrp="1"/>
          </p:cNvSpPr>
          <p:nvPr>
            <p:ph type="sldNum" sz="quarter" idx="12"/>
          </p:nvPr>
        </p:nvSpPr>
        <p:spPr/>
        <p:txBody>
          <a:bodyPr/>
          <a:lstStyle/>
          <a:p>
            <a:fld id="{734145DE-1DCA-40B8-BE6F-0E21A4A69399}" type="slidenum">
              <a:rPr lang="sv-SE" smtClean="0"/>
              <a:t>‹#›</a:t>
            </a:fld>
            <a:endParaRPr lang="sv-SE" dirty="0"/>
          </a:p>
        </p:txBody>
      </p:sp>
    </p:spTree>
    <p:extLst>
      <p:ext uri="{BB962C8B-B14F-4D97-AF65-F5344CB8AC3E}">
        <p14:creationId xmlns:p14="http://schemas.microsoft.com/office/powerpoint/2010/main" val="12978711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839788" y="365125"/>
            <a:ext cx="10515600" cy="1325563"/>
          </a:xfrm>
        </p:spPr>
        <p:txBody>
          <a:bodyPr/>
          <a:lstStyle/>
          <a:p>
            <a:r>
              <a:rPr lang="sv-SE" smtClean="0"/>
              <a:t>Klicka här för att ändra format</a:t>
            </a:r>
            <a:endParaRPr lang="sv-SE"/>
          </a:p>
        </p:txBody>
      </p:sp>
      <p:sp>
        <p:nvSpPr>
          <p:cNvPr id="3" name="Platshållare för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Redigera format för bakgrundstext</a:t>
            </a:r>
          </a:p>
        </p:txBody>
      </p:sp>
      <p:sp>
        <p:nvSpPr>
          <p:cNvPr id="4" name="Platshållare för innehåll 3"/>
          <p:cNvSpPr>
            <a:spLocks noGrp="1"/>
          </p:cNvSpPr>
          <p:nvPr>
            <p:ph sz="half" idx="2"/>
          </p:nvPr>
        </p:nvSpPr>
        <p:spPr>
          <a:xfrm>
            <a:off x="839788" y="2505075"/>
            <a:ext cx="5157787" cy="3684588"/>
          </a:xfrm>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Redigera format för bakgrundstext</a:t>
            </a:r>
          </a:p>
        </p:txBody>
      </p:sp>
      <p:sp>
        <p:nvSpPr>
          <p:cNvPr id="6" name="Platshållare för innehåll 5"/>
          <p:cNvSpPr>
            <a:spLocks noGrp="1"/>
          </p:cNvSpPr>
          <p:nvPr>
            <p:ph sz="quarter" idx="4"/>
          </p:nvPr>
        </p:nvSpPr>
        <p:spPr>
          <a:xfrm>
            <a:off x="6172200" y="2505075"/>
            <a:ext cx="5183188" cy="3684588"/>
          </a:xfrm>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Platshållare för datum 6"/>
          <p:cNvSpPr>
            <a:spLocks noGrp="1"/>
          </p:cNvSpPr>
          <p:nvPr>
            <p:ph type="dt" sz="half" idx="10"/>
          </p:nvPr>
        </p:nvSpPr>
        <p:spPr/>
        <p:txBody>
          <a:bodyPr/>
          <a:lstStyle/>
          <a:p>
            <a:fld id="{FD2B5379-94D7-4C8A-9ADD-84475E3291F2}" type="datetimeFigureOut">
              <a:rPr lang="sv-SE" smtClean="0"/>
              <a:t>2019-08-15</a:t>
            </a:fld>
            <a:endParaRPr lang="sv-SE" dirty="0"/>
          </a:p>
        </p:txBody>
      </p:sp>
      <p:sp>
        <p:nvSpPr>
          <p:cNvPr id="8" name="Platshållare för sidfot 7"/>
          <p:cNvSpPr>
            <a:spLocks noGrp="1"/>
          </p:cNvSpPr>
          <p:nvPr>
            <p:ph type="ftr" sz="quarter" idx="11"/>
          </p:nvPr>
        </p:nvSpPr>
        <p:spPr/>
        <p:txBody>
          <a:bodyPr/>
          <a:lstStyle/>
          <a:p>
            <a:endParaRPr lang="sv-SE" dirty="0"/>
          </a:p>
        </p:txBody>
      </p:sp>
      <p:sp>
        <p:nvSpPr>
          <p:cNvPr id="9" name="Platshållare för bildnummer 8"/>
          <p:cNvSpPr>
            <a:spLocks noGrp="1"/>
          </p:cNvSpPr>
          <p:nvPr>
            <p:ph type="sldNum" sz="quarter" idx="12"/>
          </p:nvPr>
        </p:nvSpPr>
        <p:spPr/>
        <p:txBody>
          <a:bodyPr/>
          <a:lstStyle/>
          <a:p>
            <a:fld id="{734145DE-1DCA-40B8-BE6F-0E21A4A69399}" type="slidenum">
              <a:rPr lang="sv-SE" smtClean="0"/>
              <a:t>‹#›</a:t>
            </a:fld>
            <a:endParaRPr lang="sv-SE" dirty="0"/>
          </a:p>
        </p:txBody>
      </p:sp>
    </p:spTree>
    <p:extLst>
      <p:ext uri="{BB962C8B-B14F-4D97-AF65-F5344CB8AC3E}">
        <p14:creationId xmlns:p14="http://schemas.microsoft.com/office/powerpoint/2010/main" val="28173526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datum 2"/>
          <p:cNvSpPr>
            <a:spLocks noGrp="1"/>
          </p:cNvSpPr>
          <p:nvPr>
            <p:ph type="dt" sz="half" idx="10"/>
          </p:nvPr>
        </p:nvSpPr>
        <p:spPr/>
        <p:txBody>
          <a:bodyPr/>
          <a:lstStyle/>
          <a:p>
            <a:fld id="{FD2B5379-94D7-4C8A-9ADD-84475E3291F2}" type="datetimeFigureOut">
              <a:rPr lang="sv-SE" smtClean="0"/>
              <a:t>2019-08-15</a:t>
            </a:fld>
            <a:endParaRPr lang="sv-SE" dirty="0"/>
          </a:p>
        </p:txBody>
      </p:sp>
      <p:sp>
        <p:nvSpPr>
          <p:cNvPr id="4" name="Platshållare för sidfot 3"/>
          <p:cNvSpPr>
            <a:spLocks noGrp="1"/>
          </p:cNvSpPr>
          <p:nvPr>
            <p:ph type="ftr" sz="quarter" idx="11"/>
          </p:nvPr>
        </p:nvSpPr>
        <p:spPr/>
        <p:txBody>
          <a:bodyPr/>
          <a:lstStyle/>
          <a:p>
            <a:endParaRPr lang="sv-SE" dirty="0"/>
          </a:p>
        </p:txBody>
      </p:sp>
      <p:sp>
        <p:nvSpPr>
          <p:cNvPr id="5" name="Platshållare för bildnummer 4"/>
          <p:cNvSpPr>
            <a:spLocks noGrp="1"/>
          </p:cNvSpPr>
          <p:nvPr>
            <p:ph type="sldNum" sz="quarter" idx="12"/>
          </p:nvPr>
        </p:nvSpPr>
        <p:spPr/>
        <p:txBody>
          <a:bodyPr/>
          <a:lstStyle/>
          <a:p>
            <a:fld id="{734145DE-1DCA-40B8-BE6F-0E21A4A69399}" type="slidenum">
              <a:rPr lang="sv-SE" smtClean="0"/>
              <a:t>‹#›</a:t>
            </a:fld>
            <a:endParaRPr lang="sv-SE" dirty="0"/>
          </a:p>
        </p:txBody>
      </p:sp>
    </p:spTree>
    <p:extLst>
      <p:ext uri="{BB962C8B-B14F-4D97-AF65-F5344CB8AC3E}">
        <p14:creationId xmlns:p14="http://schemas.microsoft.com/office/powerpoint/2010/main" val="25865924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FD2B5379-94D7-4C8A-9ADD-84475E3291F2}" type="datetimeFigureOut">
              <a:rPr lang="sv-SE" smtClean="0"/>
              <a:t>2019-08-15</a:t>
            </a:fld>
            <a:endParaRPr lang="sv-SE" dirty="0"/>
          </a:p>
        </p:txBody>
      </p:sp>
      <p:sp>
        <p:nvSpPr>
          <p:cNvPr id="3" name="Platshållare för sidfot 2"/>
          <p:cNvSpPr>
            <a:spLocks noGrp="1"/>
          </p:cNvSpPr>
          <p:nvPr>
            <p:ph type="ftr" sz="quarter" idx="11"/>
          </p:nvPr>
        </p:nvSpPr>
        <p:spPr/>
        <p:txBody>
          <a:bodyPr/>
          <a:lstStyle/>
          <a:p>
            <a:endParaRPr lang="sv-SE" dirty="0"/>
          </a:p>
        </p:txBody>
      </p:sp>
      <p:sp>
        <p:nvSpPr>
          <p:cNvPr id="4" name="Platshållare för bildnummer 3"/>
          <p:cNvSpPr>
            <a:spLocks noGrp="1"/>
          </p:cNvSpPr>
          <p:nvPr>
            <p:ph type="sldNum" sz="quarter" idx="12"/>
          </p:nvPr>
        </p:nvSpPr>
        <p:spPr/>
        <p:txBody>
          <a:bodyPr/>
          <a:lstStyle/>
          <a:p>
            <a:fld id="{734145DE-1DCA-40B8-BE6F-0E21A4A69399}" type="slidenum">
              <a:rPr lang="sv-SE" smtClean="0"/>
              <a:t>‹#›</a:t>
            </a:fld>
            <a:endParaRPr lang="sv-SE" dirty="0"/>
          </a:p>
        </p:txBody>
      </p:sp>
    </p:spTree>
    <p:extLst>
      <p:ext uri="{BB962C8B-B14F-4D97-AF65-F5344CB8AC3E}">
        <p14:creationId xmlns:p14="http://schemas.microsoft.com/office/powerpoint/2010/main" val="11081505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smtClean="0"/>
              <a:t>Klicka här för att ändra format</a:t>
            </a:r>
            <a:endParaRPr lang="sv-SE"/>
          </a:p>
        </p:txBody>
      </p:sp>
      <p:sp>
        <p:nvSpPr>
          <p:cNvPr id="3" name="Platshållare för innehåll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smtClean="0"/>
              <a:t>Redigera format för bakgrundstext</a:t>
            </a:r>
          </a:p>
        </p:txBody>
      </p:sp>
      <p:sp>
        <p:nvSpPr>
          <p:cNvPr id="5" name="Platshållare för datum 4"/>
          <p:cNvSpPr>
            <a:spLocks noGrp="1"/>
          </p:cNvSpPr>
          <p:nvPr>
            <p:ph type="dt" sz="half" idx="10"/>
          </p:nvPr>
        </p:nvSpPr>
        <p:spPr/>
        <p:txBody>
          <a:bodyPr/>
          <a:lstStyle/>
          <a:p>
            <a:fld id="{FD2B5379-94D7-4C8A-9ADD-84475E3291F2}" type="datetimeFigureOut">
              <a:rPr lang="sv-SE" smtClean="0"/>
              <a:t>2019-08-15</a:t>
            </a:fld>
            <a:endParaRPr lang="sv-SE" dirty="0"/>
          </a:p>
        </p:txBody>
      </p:sp>
      <p:sp>
        <p:nvSpPr>
          <p:cNvPr id="6" name="Platshållare för sidfot 5"/>
          <p:cNvSpPr>
            <a:spLocks noGrp="1"/>
          </p:cNvSpPr>
          <p:nvPr>
            <p:ph type="ftr" sz="quarter" idx="11"/>
          </p:nvPr>
        </p:nvSpPr>
        <p:spPr/>
        <p:txBody>
          <a:bodyPr/>
          <a:lstStyle/>
          <a:p>
            <a:endParaRPr lang="sv-SE" dirty="0"/>
          </a:p>
        </p:txBody>
      </p:sp>
      <p:sp>
        <p:nvSpPr>
          <p:cNvPr id="7" name="Platshållare för bildnummer 6"/>
          <p:cNvSpPr>
            <a:spLocks noGrp="1"/>
          </p:cNvSpPr>
          <p:nvPr>
            <p:ph type="sldNum" sz="quarter" idx="12"/>
          </p:nvPr>
        </p:nvSpPr>
        <p:spPr/>
        <p:txBody>
          <a:bodyPr/>
          <a:lstStyle/>
          <a:p>
            <a:fld id="{734145DE-1DCA-40B8-BE6F-0E21A4A69399}" type="slidenum">
              <a:rPr lang="sv-SE" smtClean="0"/>
              <a:t>‹#›</a:t>
            </a:fld>
            <a:endParaRPr lang="sv-SE" dirty="0"/>
          </a:p>
        </p:txBody>
      </p:sp>
    </p:spTree>
    <p:extLst>
      <p:ext uri="{BB962C8B-B14F-4D97-AF65-F5344CB8AC3E}">
        <p14:creationId xmlns:p14="http://schemas.microsoft.com/office/powerpoint/2010/main" val="1448935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smtClean="0"/>
              <a:t>Klicka här för att ändra format</a:t>
            </a:r>
            <a:endParaRPr lang="sv-SE"/>
          </a:p>
        </p:txBody>
      </p:sp>
      <p:sp>
        <p:nvSpPr>
          <p:cNvPr id="3" name="Platshållare för bild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dirty="0"/>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smtClean="0"/>
              <a:t>Redigera format för bakgrundstext</a:t>
            </a:r>
          </a:p>
        </p:txBody>
      </p:sp>
      <p:sp>
        <p:nvSpPr>
          <p:cNvPr id="5" name="Platshållare för datum 4"/>
          <p:cNvSpPr>
            <a:spLocks noGrp="1"/>
          </p:cNvSpPr>
          <p:nvPr>
            <p:ph type="dt" sz="half" idx="10"/>
          </p:nvPr>
        </p:nvSpPr>
        <p:spPr/>
        <p:txBody>
          <a:bodyPr/>
          <a:lstStyle/>
          <a:p>
            <a:fld id="{FD2B5379-94D7-4C8A-9ADD-84475E3291F2}" type="datetimeFigureOut">
              <a:rPr lang="sv-SE" smtClean="0"/>
              <a:t>2019-08-15</a:t>
            </a:fld>
            <a:endParaRPr lang="sv-SE" dirty="0"/>
          </a:p>
        </p:txBody>
      </p:sp>
      <p:sp>
        <p:nvSpPr>
          <p:cNvPr id="6" name="Platshållare för sidfot 5"/>
          <p:cNvSpPr>
            <a:spLocks noGrp="1"/>
          </p:cNvSpPr>
          <p:nvPr>
            <p:ph type="ftr" sz="quarter" idx="11"/>
          </p:nvPr>
        </p:nvSpPr>
        <p:spPr/>
        <p:txBody>
          <a:bodyPr/>
          <a:lstStyle/>
          <a:p>
            <a:endParaRPr lang="sv-SE" dirty="0"/>
          </a:p>
        </p:txBody>
      </p:sp>
      <p:sp>
        <p:nvSpPr>
          <p:cNvPr id="7" name="Platshållare för bildnummer 6"/>
          <p:cNvSpPr>
            <a:spLocks noGrp="1"/>
          </p:cNvSpPr>
          <p:nvPr>
            <p:ph type="sldNum" sz="quarter" idx="12"/>
          </p:nvPr>
        </p:nvSpPr>
        <p:spPr/>
        <p:txBody>
          <a:bodyPr/>
          <a:lstStyle/>
          <a:p>
            <a:fld id="{734145DE-1DCA-40B8-BE6F-0E21A4A69399}" type="slidenum">
              <a:rPr lang="sv-SE" smtClean="0"/>
              <a:t>‹#›</a:t>
            </a:fld>
            <a:endParaRPr lang="sv-SE" dirty="0"/>
          </a:p>
        </p:txBody>
      </p:sp>
    </p:spTree>
    <p:extLst>
      <p:ext uri="{BB962C8B-B14F-4D97-AF65-F5344CB8AC3E}">
        <p14:creationId xmlns:p14="http://schemas.microsoft.com/office/powerpoint/2010/main" val="42901154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smtClean="0"/>
              <a:t>Klicka här för att ändra format</a:t>
            </a:r>
            <a:endParaRPr lang="sv-SE"/>
          </a:p>
        </p:txBody>
      </p:sp>
      <p:sp>
        <p:nvSpPr>
          <p:cNvPr id="3" name="Platshållare för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2B5379-94D7-4C8A-9ADD-84475E3291F2}" type="datetimeFigureOut">
              <a:rPr lang="sv-SE" smtClean="0"/>
              <a:t>2019-08-15</a:t>
            </a:fld>
            <a:endParaRPr lang="sv-SE" dirty="0"/>
          </a:p>
        </p:txBody>
      </p:sp>
      <p:sp>
        <p:nvSpPr>
          <p:cNvPr id="5" name="Platshållare för sidfo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dirty="0"/>
          </a:p>
        </p:txBody>
      </p:sp>
      <p:sp>
        <p:nvSpPr>
          <p:cNvPr id="6" name="Platshållare för bild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4145DE-1DCA-40B8-BE6F-0E21A4A69399}" type="slidenum">
              <a:rPr lang="sv-SE" smtClean="0"/>
              <a:t>‹#›</a:t>
            </a:fld>
            <a:endParaRPr lang="sv-SE" dirty="0"/>
          </a:p>
        </p:txBody>
      </p:sp>
    </p:spTree>
    <p:extLst>
      <p:ext uri="{BB962C8B-B14F-4D97-AF65-F5344CB8AC3E}">
        <p14:creationId xmlns:p14="http://schemas.microsoft.com/office/powerpoint/2010/main" val="4212738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swenurse.se/globalassets/01-svensk-sjukskoterskeforening/publikationer-svensk-sjukskoterskeforening/kompetensbeskrivningar-publikationer/kompetensbeskrivning-legitimerad-sjukskoterska-2017-for-webb.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p:txBody>
          <a:bodyPr>
            <a:normAutofit fontScale="90000"/>
          </a:bodyPr>
          <a:lstStyle/>
          <a:p>
            <a:r>
              <a:rPr lang="sv-SE" sz="4000" b="1" dirty="0" smtClean="0"/>
              <a:t/>
            </a:r>
            <a:br>
              <a:rPr lang="sv-SE" sz="4000" b="1" dirty="0" smtClean="0"/>
            </a:br>
            <a:r>
              <a:rPr lang="sv-SE" sz="4900" b="1" dirty="0" smtClean="0">
                <a:solidFill>
                  <a:srgbClr val="0033CC"/>
                </a:solidFill>
              </a:rPr>
              <a:t>Sommardialogen 2019</a:t>
            </a:r>
            <a:br>
              <a:rPr lang="sv-SE" sz="4900" b="1" dirty="0" smtClean="0">
                <a:solidFill>
                  <a:srgbClr val="0033CC"/>
                </a:solidFill>
              </a:rPr>
            </a:br>
            <a:r>
              <a:rPr lang="sv-SE" sz="4900" b="1" dirty="0" smtClean="0">
                <a:solidFill>
                  <a:srgbClr val="0033CC"/>
                </a:solidFill>
              </a:rPr>
              <a:t>Tema 3</a:t>
            </a:r>
            <a:r>
              <a:rPr lang="sv-SE" sz="4000" b="1" dirty="0" smtClean="0">
                <a:solidFill>
                  <a:srgbClr val="0033CC"/>
                </a:solidFill>
              </a:rPr>
              <a:t/>
            </a:r>
            <a:br>
              <a:rPr lang="sv-SE" sz="4000" b="1" dirty="0" smtClean="0">
                <a:solidFill>
                  <a:srgbClr val="0033CC"/>
                </a:solidFill>
              </a:rPr>
            </a:br>
            <a:r>
              <a:rPr lang="sv-SE" sz="4000" b="1" dirty="0" smtClean="0">
                <a:solidFill>
                  <a:srgbClr val="0033CC"/>
                </a:solidFill>
              </a:rPr>
              <a:t/>
            </a:r>
            <a:br>
              <a:rPr lang="sv-SE" sz="4000" b="1" dirty="0" smtClean="0">
                <a:solidFill>
                  <a:srgbClr val="0033CC"/>
                </a:solidFill>
              </a:rPr>
            </a:br>
            <a:r>
              <a:rPr lang="sv-SE" sz="4000" b="1" dirty="0" smtClean="0">
                <a:solidFill>
                  <a:srgbClr val="0033CC"/>
                </a:solidFill>
              </a:rPr>
              <a:t>Hur </a:t>
            </a:r>
            <a:r>
              <a:rPr lang="sv-SE" sz="4000" b="1" dirty="0">
                <a:solidFill>
                  <a:srgbClr val="0033CC"/>
                </a:solidFill>
              </a:rPr>
              <a:t>kan vi bidra till utvecklingen av vård och omsorg genom lärande i dagligt arbete</a:t>
            </a:r>
            <a:r>
              <a:rPr lang="sv-SE" sz="4000" b="1" dirty="0" smtClean="0">
                <a:solidFill>
                  <a:srgbClr val="0033CC"/>
                </a:solidFill>
              </a:rPr>
              <a:t>?</a:t>
            </a:r>
            <a:endParaRPr lang="sv-SE" sz="4000" b="1" dirty="0">
              <a:solidFill>
                <a:srgbClr val="0033CC"/>
              </a:solidFill>
            </a:endParaRPr>
          </a:p>
        </p:txBody>
      </p:sp>
      <p:sp>
        <p:nvSpPr>
          <p:cNvPr id="3" name="Underrubrik 2"/>
          <p:cNvSpPr>
            <a:spLocks noGrp="1"/>
          </p:cNvSpPr>
          <p:nvPr>
            <p:ph type="subTitle" idx="1"/>
          </p:nvPr>
        </p:nvSpPr>
        <p:spPr>
          <a:xfrm>
            <a:off x="304800" y="5532438"/>
            <a:ext cx="11582400" cy="1655762"/>
          </a:xfrm>
        </p:spPr>
        <p:txBody>
          <a:bodyPr>
            <a:normAutofit/>
          </a:bodyPr>
          <a:lstStyle/>
          <a:p>
            <a:r>
              <a:rPr lang="sv-SE" sz="2000" dirty="0"/>
              <a:t>Karin Thörne, Michael </a:t>
            </a:r>
            <a:r>
              <a:rPr lang="sv-SE" sz="2000" dirty="0" smtClean="0"/>
              <a:t>Bergström, Kristian Dahlberg, Agneta Josephson, </a:t>
            </a:r>
            <a:br>
              <a:rPr lang="sv-SE" sz="2000" dirty="0" smtClean="0"/>
            </a:br>
            <a:r>
              <a:rPr lang="sv-SE" sz="2000" dirty="0" smtClean="0"/>
              <a:t>Marlene Alfenek, Boel Andersson-Gäre</a:t>
            </a:r>
            <a:br>
              <a:rPr lang="sv-SE" sz="2000" dirty="0" smtClean="0"/>
            </a:br>
            <a:endParaRPr lang="sv-SE" sz="2000" dirty="0"/>
          </a:p>
        </p:txBody>
      </p:sp>
    </p:spTree>
    <p:extLst>
      <p:ext uri="{BB962C8B-B14F-4D97-AF65-F5344CB8AC3E}">
        <p14:creationId xmlns:p14="http://schemas.microsoft.com/office/powerpoint/2010/main" val="30721103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b="1" dirty="0" smtClean="0">
                <a:solidFill>
                  <a:srgbClr val="0033CC"/>
                </a:solidFill>
              </a:rPr>
              <a:t>Tre frågor…</a:t>
            </a:r>
            <a:endParaRPr lang="sv-SE" b="1" dirty="0">
              <a:solidFill>
                <a:srgbClr val="0033CC"/>
              </a:solidFill>
            </a:endParaRPr>
          </a:p>
        </p:txBody>
      </p:sp>
      <p:sp>
        <p:nvSpPr>
          <p:cNvPr id="3" name="Platshållare för innehåll 2"/>
          <p:cNvSpPr>
            <a:spLocks noGrp="1"/>
          </p:cNvSpPr>
          <p:nvPr>
            <p:ph idx="1"/>
          </p:nvPr>
        </p:nvSpPr>
        <p:spPr/>
        <p:txBody>
          <a:bodyPr>
            <a:normAutofit/>
          </a:bodyPr>
          <a:lstStyle/>
          <a:p>
            <a:pPr lvl="0"/>
            <a:r>
              <a:rPr lang="sv-SE" sz="3200" i="1" dirty="0"/>
              <a:t>Vad är lärande i dagligt vård och omsorgsarbete?</a:t>
            </a:r>
            <a:endParaRPr lang="sv-SE" sz="3200" dirty="0"/>
          </a:p>
          <a:p>
            <a:pPr lvl="0"/>
            <a:r>
              <a:rPr lang="sv-SE" sz="3200" i="1" dirty="0"/>
              <a:t>Vad är en god miljö för lärande?</a:t>
            </a:r>
            <a:endParaRPr lang="sv-SE" sz="3200" dirty="0"/>
          </a:p>
          <a:p>
            <a:r>
              <a:rPr lang="sv-SE" sz="3200" i="1" dirty="0"/>
              <a:t>Hur </a:t>
            </a:r>
            <a:r>
              <a:rPr lang="sv-SE" sz="3200" i="1" dirty="0" smtClean="0"/>
              <a:t>skapar man </a:t>
            </a:r>
            <a:r>
              <a:rPr lang="sv-SE" sz="3200" i="1" dirty="0"/>
              <a:t>förutsättningar för en god miljö för lärande?</a:t>
            </a:r>
            <a:r>
              <a:rPr lang="sv-SE" sz="3200" dirty="0"/>
              <a:t> </a:t>
            </a:r>
          </a:p>
        </p:txBody>
      </p:sp>
    </p:spTree>
    <p:extLst>
      <p:ext uri="{BB962C8B-B14F-4D97-AF65-F5344CB8AC3E}">
        <p14:creationId xmlns:p14="http://schemas.microsoft.com/office/powerpoint/2010/main" val="26420860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b="1" dirty="0" smtClean="0">
                <a:solidFill>
                  <a:srgbClr val="0033CC"/>
                </a:solidFill>
              </a:rPr>
              <a:t>Varför är temat </a:t>
            </a:r>
            <a:r>
              <a:rPr lang="sv-SE" b="1" dirty="0" smtClean="0">
                <a:solidFill>
                  <a:srgbClr val="0033CC"/>
                </a:solidFill>
              </a:rPr>
              <a:t>viktigt för mig?</a:t>
            </a:r>
            <a:r>
              <a:rPr lang="sv-SE" dirty="0" smtClean="0"/>
              <a:t/>
            </a:r>
            <a:br>
              <a:rPr lang="sv-SE" dirty="0" smtClean="0"/>
            </a:br>
            <a:r>
              <a:rPr lang="sv-SE" sz="2800" dirty="0" smtClean="0"/>
              <a:t>Michael Bergström, Senior Rådgivare, SKL</a:t>
            </a:r>
            <a:endParaRPr lang="sv-SE" dirty="0"/>
          </a:p>
        </p:txBody>
      </p:sp>
      <p:sp>
        <p:nvSpPr>
          <p:cNvPr id="3" name="Platshållare för innehåll 2"/>
          <p:cNvSpPr>
            <a:spLocks noGrp="1"/>
          </p:cNvSpPr>
          <p:nvPr>
            <p:ph idx="1"/>
          </p:nvPr>
        </p:nvSpPr>
        <p:spPr/>
        <p:txBody>
          <a:bodyPr>
            <a:normAutofit/>
          </a:bodyPr>
          <a:lstStyle/>
          <a:p>
            <a:r>
              <a:rPr lang="sv-SE" dirty="0" smtClean="0"/>
              <a:t>Söker nya modeller, metoder och verktyg som kan vara till hjälp i utveckling av hälso- och sjukvård samt omsorg</a:t>
            </a:r>
          </a:p>
          <a:p>
            <a:r>
              <a:rPr lang="sv-SE" dirty="0" smtClean="0"/>
              <a:t>Långvarigt </a:t>
            </a:r>
            <a:r>
              <a:rPr lang="sv-SE" dirty="0"/>
              <a:t>intresse för utbildning av blivande medarbetare i hälso- och sjukvården och </a:t>
            </a:r>
            <a:r>
              <a:rPr lang="sv-SE" dirty="0" smtClean="0"/>
              <a:t>omsorgen</a:t>
            </a:r>
            <a:endParaRPr lang="sv-SE" dirty="0"/>
          </a:p>
          <a:p>
            <a:r>
              <a:rPr lang="sv-SE" dirty="0" smtClean="0"/>
              <a:t>De goda miljöerna för lärande behöver utvecklas</a:t>
            </a:r>
          </a:p>
          <a:p>
            <a:r>
              <a:rPr lang="sv-SE" dirty="0" smtClean="0"/>
              <a:t>Förändrat hälso- och sjukdomspanorama leder till behov av förändrat system och i det systemet blir frågor om lärande och utveckling allt viktigare</a:t>
            </a:r>
          </a:p>
          <a:p>
            <a:r>
              <a:rPr lang="sv-SE" dirty="0" smtClean="0"/>
              <a:t>Viktigt att se kopplingar mellan utbildning och utvecklingsarbete</a:t>
            </a:r>
          </a:p>
        </p:txBody>
      </p:sp>
    </p:spTree>
    <p:extLst>
      <p:ext uri="{BB962C8B-B14F-4D97-AF65-F5344CB8AC3E}">
        <p14:creationId xmlns:p14="http://schemas.microsoft.com/office/powerpoint/2010/main" val="19224268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p:txBody>
          <a:bodyPr/>
          <a:lstStyle/>
          <a:p>
            <a:pPr marL="0" indent="0">
              <a:buNone/>
            </a:pPr>
            <a:r>
              <a:rPr lang="en-US" b="1" dirty="0"/>
              <a:t>Some people will never learn anything, for this reason, </a:t>
            </a:r>
            <a:br>
              <a:rPr lang="en-US" b="1" dirty="0"/>
            </a:br>
            <a:r>
              <a:rPr lang="en-US" b="1" dirty="0"/>
              <a:t>because they understand everything too soon</a:t>
            </a:r>
            <a:r>
              <a:rPr lang="en-US" b="1" dirty="0" smtClean="0"/>
              <a:t>.</a:t>
            </a:r>
          </a:p>
          <a:p>
            <a:endParaRPr lang="en-US" b="1" dirty="0"/>
          </a:p>
          <a:p>
            <a:pPr marL="0" indent="0">
              <a:buNone/>
            </a:pPr>
            <a:r>
              <a:rPr lang="sv-SE" b="1" dirty="0"/>
              <a:t>Det är </a:t>
            </a:r>
            <a:r>
              <a:rPr lang="sv-SE" b="1" dirty="0" smtClean="0"/>
              <a:t>nästan omöjligt </a:t>
            </a:r>
            <a:r>
              <a:rPr lang="sv-SE" b="1" dirty="0"/>
              <a:t>för en människa </a:t>
            </a:r>
            <a:r>
              <a:rPr lang="sv-SE" b="1" dirty="0" smtClean="0"/>
              <a:t>att </a:t>
            </a:r>
            <a:r>
              <a:rPr lang="sv-SE" b="1" dirty="0"/>
              <a:t>lära sig vad han tror </a:t>
            </a:r>
            <a:br>
              <a:rPr lang="sv-SE" b="1" dirty="0"/>
            </a:br>
            <a:r>
              <a:rPr lang="sv-SE" b="1" dirty="0"/>
              <a:t>att han redan vet</a:t>
            </a:r>
            <a:r>
              <a:rPr lang="sv-SE" dirty="0"/>
              <a:t>. </a:t>
            </a:r>
            <a:br>
              <a:rPr lang="sv-SE" dirty="0"/>
            </a:br>
            <a:endParaRPr lang="sv-SE" dirty="0" smtClean="0"/>
          </a:p>
          <a:p>
            <a:pPr marL="0" indent="0">
              <a:buNone/>
            </a:pPr>
            <a:r>
              <a:rPr lang="sv-SE"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Antingen </a:t>
            </a:r>
            <a:r>
              <a:rPr lang="sv-SE"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så får vi ett budskap att nå ut,</a:t>
            </a:r>
            <a:br>
              <a:rPr lang="sv-SE"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br>
            <a:r>
              <a:rPr lang="sv-SE"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eller så får vi det att gå </a:t>
            </a:r>
            <a:r>
              <a:rPr lang="sv-SE"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in /Anna Källdén</a:t>
            </a:r>
            <a:r>
              <a:rPr lang="sv-SE" dirty="0" smtClean="0"/>
              <a:t/>
            </a:r>
            <a:br>
              <a:rPr lang="sv-SE" dirty="0" smtClean="0"/>
            </a:br>
            <a:endParaRPr lang="sv-SE" dirty="0" smtClean="0"/>
          </a:p>
        </p:txBody>
      </p:sp>
    </p:spTree>
    <p:extLst>
      <p:ext uri="{BB962C8B-B14F-4D97-AF65-F5344CB8AC3E}">
        <p14:creationId xmlns:p14="http://schemas.microsoft.com/office/powerpoint/2010/main" val="37534345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b="1" dirty="0" smtClean="0">
                <a:solidFill>
                  <a:srgbClr val="0033CC"/>
                </a:solidFill>
              </a:rPr>
              <a:t>Betydelse för utveckling och utbildning?</a:t>
            </a:r>
            <a:endParaRPr lang="sv-SE" b="1" dirty="0">
              <a:solidFill>
                <a:srgbClr val="0033CC"/>
              </a:solidFill>
            </a:endParaRPr>
          </a:p>
        </p:txBody>
      </p:sp>
      <p:sp>
        <p:nvSpPr>
          <p:cNvPr id="3" name="Platshållare för innehåll 2"/>
          <p:cNvSpPr>
            <a:spLocks noGrp="1"/>
          </p:cNvSpPr>
          <p:nvPr>
            <p:ph idx="1"/>
          </p:nvPr>
        </p:nvSpPr>
        <p:spPr/>
        <p:txBody>
          <a:bodyPr>
            <a:normAutofit lnSpcReduction="10000"/>
          </a:bodyPr>
          <a:lstStyle/>
          <a:p>
            <a:r>
              <a:rPr lang="sv-SE" dirty="0" smtClean="0"/>
              <a:t>Artificiell intelligens (AI)</a:t>
            </a:r>
          </a:p>
          <a:p>
            <a:r>
              <a:rPr lang="sv-SE" dirty="0" smtClean="0"/>
              <a:t>Ökat medskapande</a:t>
            </a:r>
          </a:p>
          <a:p>
            <a:r>
              <a:rPr lang="sv-SE" dirty="0" smtClean="0"/>
              <a:t>Ökad komplexitet</a:t>
            </a:r>
          </a:p>
          <a:p>
            <a:pPr lvl="1"/>
            <a:r>
              <a:rPr lang="sv-SE" dirty="0" smtClean="0"/>
              <a:t>Multisjuklighet</a:t>
            </a:r>
          </a:p>
          <a:p>
            <a:pPr lvl="1"/>
            <a:r>
              <a:rPr lang="sv-SE" dirty="0" smtClean="0"/>
              <a:t>Digifysisk vård</a:t>
            </a:r>
          </a:p>
          <a:p>
            <a:pPr lvl="1"/>
            <a:r>
              <a:rPr lang="sv-SE" dirty="0" smtClean="0"/>
              <a:t>Etiska utmaningar</a:t>
            </a:r>
          </a:p>
          <a:p>
            <a:pPr lvl="1"/>
            <a:r>
              <a:rPr lang="sv-SE" dirty="0" smtClean="0"/>
              <a:t>Ledarskap i komplexa adaptiva system</a:t>
            </a:r>
          </a:p>
          <a:p>
            <a:r>
              <a:rPr lang="sv-SE" dirty="0" smtClean="0"/>
              <a:t>Den fjärde kompetensen</a:t>
            </a:r>
          </a:p>
          <a:p>
            <a:pPr lvl="1"/>
            <a:r>
              <a:rPr lang="sv-SE" dirty="0" smtClean="0"/>
              <a:t>Att kunna verka i nya vårdmiljöer med stöd av digitala verktyg…</a:t>
            </a:r>
          </a:p>
          <a:p>
            <a:r>
              <a:rPr lang="sv-SE" dirty="0" smtClean="0"/>
              <a:t>Var är utbildningen förlagd?</a:t>
            </a:r>
          </a:p>
          <a:p>
            <a:endParaRPr lang="sv-SE" dirty="0"/>
          </a:p>
        </p:txBody>
      </p:sp>
    </p:spTree>
    <p:extLst>
      <p:ext uri="{BB962C8B-B14F-4D97-AF65-F5344CB8AC3E}">
        <p14:creationId xmlns:p14="http://schemas.microsoft.com/office/powerpoint/2010/main" val="31240061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2"/>
          <p:cNvSpPr txBox="1">
            <a:spLocks noChangeArrowheads="1"/>
          </p:cNvSpPr>
          <p:nvPr/>
        </p:nvSpPr>
        <p:spPr bwMode="auto">
          <a:xfrm>
            <a:off x="1694895" y="319089"/>
            <a:ext cx="2544286"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sv-SE" sz="2400" dirty="0">
                <a:solidFill>
                  <a:prstClr val="black"/>
                </a:solidFill>
              </a:rPr>
              <a:t>Bättre resultat för</a:t>
            </a:r>
          </a:p>
          <a:p>
            <a:pPr algn="ctr">
              <a:spcBef>
                <a:spcPct val="0"/>
              </a:spcBef>
              <a:buFontTx/>
              <a:buNone/>
            </a:pPr>
            <a:r>
              <a:rPr lang="en-US" altLang="sv-SE" sz="2400" dirty="0">
                <a:solidFill>
                  <a:prstClr val="black"/>
                </a:solidFill>
              </a:rPr>
              <a:t>Patienter/</a:t>
            </a:r>
          </a:p>
          <a:p>
            <a:pPr algn="ctr">
              <a:spcBef>
                <a:spcPct val="0"/>
              </a:spcBef>
              <a:buFontTx/>
              <a:buNone/>
            </a:pPr>
            <a:r>
              <a:rPr lang="en-US" altLang="sv-SE" sz="2400" dirty="0">
                <a:solidFill>
                  <a:prstClr val="black"/>
                </a:solidFill>
              </a:rPr>
              <a:t>populationer</a:t>
            </a:r>
          </a:p>
        </p:txBody>
      </p:sp>
      <p:sp>
        <p:nvSpPr>
          <p:cNvPr id="17411" name="Text Box 3"/>
          <p:cNvSpPr txBox="1">
            <a:spLocks noChangeArrowheads="1"/>
          </p:cNvSpPr>
          <p:nvPr/>
        </p:nvSpPr>
        <p:spPr bwMode="auto">
          <a:xfrm>
            <a:off x="5232401" y="4652963"/>
            <a:ext cx="2119313"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sv-SE" sz="2400" dirty="0">
                <a:solidFill>
                  <a:prstClr val="black"/>
                </a:solidFill>
              </a:rPr>
              <a:t>Bättre system</a:t>
            </a:r>
          </a:p>
          <a:p>
            <a:pPr>
              <a:spcBef>
                <a:spcPct val="0"/>
              </a:spcBef>
              <a:buFontTx/>
              <a:buNone/>
            </a:pPr>
            <a:r>
              <a:rPr lang="en-US" altLang="sv-SE" sz="2400" dirty="0">
                <a:solidFill>
                  <a:prstClr val="black"/>
                </a:solidFill>
              </a:rPr>
              <a:t>och processer</a:t>
            </a:r>
          </a:p>
          <a:p>
            <a:pPr>
              <a:spcBef>
                <a:spcPct val="0"/>
              </a:spcBef>
              <a:buFontTx/>
              <a:buNone/>
            </a:pPr>
            <a:endParaRPr lang="en-US" altLang="sv-SE" sz="2400" dirty="0">
              <a:solidFill>
                <a:prstClr val="black"/>
              </a:solidFill>
            </a:endParaRPr>
          </a:p>
        </p:txBody>
      </p:sp>
      <p:sp>
        <p:nvSpPr>
          <p:cNvPr id="17412" name="Text Box 4"/>
          <p:cNvSpPr txBox="1">
            <a:spLocks noChangeArrowheads="1"/>
          </p:cNvSpPr>
          <p:nvPr/>
        </p:nvSpPr>
        <p:spPr bwMode="auto">
          <a:xfrm>
            <a:off x="7605714" y="419100"/>
            <a:ext cx="2820987"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sv-SE" sz="2400" dirty="0">
                <a:solidFill>
                  <a:prstClr val="black"/>
                </a:solidFill>
              </a:rPr>
              <a:t>Bättre professionell</a:t>
            </a:r>
            <a:br>
              <a:rPr lang="en-US" altLang="sv-SE" sz="2400" dirty="0">
                <a:solidFill>
                  <a:prstClr val="black"/>
                </a:solidFill>
              </a:rPr>
            </a:br>
            <a:r>
              <a:rPr lang="en-US" altLang="sv-SE" sz="2400" dirty="0">
                <a:solidFill>
                  <a:prstClr val="black"/>
                </a:solidFill>
              </a:rPr>
              <a:t>utveckling</a:t>
            </a:r>
            <a:br>
              <a:rPr lang="en-US" altLang="sv-SE" sz="2400" dirty="0">
                <a:solidFill>
                  <a:prstClr val="black"/>
                </a:solidFill>
              </a:rPr>
            </a:br>
            <a:endParaRPr lang="en-US" altLang="sv-SE" sz="2400" dirty="0">
              <a:solidFill>
                <a:prstClr val="black"/>
              </a:solidFill>
            </a:endParaRPr>
          </a:p>
        </p:txBody>
      </p:sp>
      <p:sp>
        <p:nvSpPr>
          <p:cNvPr id="17413" name="Line 5"/>
          <p:cNvSpPr>
            <a:spLocks noChangeShapeType="1"/>
          </p:cNvSpPr>
          <p:nvPr/>
        </p:nvSpPr>
        <p:spPr bwMode="auto">
          <a:xfrm>
            <a:off x="4648200" y="1143000"/>
            <a:ext cx="289560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sv-SE" dirty="0">
              <a:solidFill>
                <a:prstClr val="black"/>
              </a:solidFill>
            </a:endParaRPr>
          </a:p>
        </p:txBody>
      </p:sp>
      <p:sp>
        <p:nvSpPr>
          <p:cNvPr id="17414" name="Line 6"/>
          <p:cNvSpPr>
            <a:spLocks noChangeShapeType="1"/>
          </p:cNvSpPr>
          <p:nvPr/>
        </p:nvSpPr>
        <p:spPr bwMode="auto">
          <a:xfrm>
            <a:off x="3124200" y="2057400"/>
            <a:ext cx="2057400" cy="24384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sv-SE" dirty="0">
              <a:solidFill>
                <a:prstClr val="black"/>
              </a:solidFill>
            </a:endParaRPr>
          </a:p>
        </p:txBody>
      </p:sp>
      <p:sp>
        <p:nvSpPr>
          <p:cNvPr id="17415" name="Line 7"/>
          <p:cNvSpPr>
            <a:spLocks noChangeShapeType="1"/>
          </p:cNvSpPr>
          <p:nvPr/>
        </p:nvSpPr>
        <p:spPr bwMode="auto">
          <a:xfrm flipV="1">
            <a:off x="7162800" y="1981200"/>
            <a:ext cx="1981200" cy="25908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sv-SE" dirty="0">
              <a:solidFill>
                <a:prstClr val="black"/>
              </a:solidFill>
            </a:endParaRPr>
          </a:p>
        </p:txBody>
      </p:sp>
      <p:sp>
        <p:nvSpPr>
          <p:cNvPr id="17416" name="Text Box 8"/>
          <p:cNvSpPr txBox="1">
            <a:spLocks noChangeArrowheads="1"/>
          </p:cNvSpPr>
          <p:nvPr/>
        </p:nvSpPr>
        <p:spPr bwMode="auto">
          <a:xfrm>
            <a:off x="5259389" y="2238375"/>
            <a:ext cx="1825625"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sv-SE" sz="1800" b="1" dirty="0">
                <a:solidFill>
                  <a:srgbClr val="FF0000"/>
                </a:solidFill>
              </a:rPr>
              <a:t>Allas uppgift</a:t>
            </a:r>
            <a:br>
              <a:rPr lang="en-US" altLang="sv-SE" sz="1800" b="1" dirty="0">
                <a:solidFill>
                  <a:srgbClr val="FF0000"/>
                </a:solidFill>
              </a:rPr>
            </a:br>
            <a:r>
              <a:rPr lang="en-US" altLang="sv-SE" sz="1800" b="1" dirty="0">
                <a:solidFill>
                  <a:srgbClr val="FF0000"/>
                </a:solidFill>
              </a:rPr>
              <a:t>att sampela för</a:t>
            </a:r>
          </a:p>
          <a:p>
            <a:pPr>
              <a:spcBef>
                <a:spcPct val="0"/>
              </a:spcBef>
              <a:buFontTx/>
              <a:buNone/>
            </a:pPr>
            <a:r>
              <a:rPr lang="en-US" altLang="sv-SE" sz="1800" b="1" dirty="0">
                <a:solidFill>
                  <a:srgbClr val="FF0000"/>
                </a:solidFill>
              </a:rPr>
              <a:t>bättre…</a:t>
            </a:r>
          </a:p>
        </p:txBody>
      </p:sp>
      <p:sp>
        <p:nvSpPr>
          <p:cNvPr id="17417" name="Line 9"/>
          <p:cNvSpPr>
            <a:spLocks noChangeShapeType="1"/>
          </p:cNvSpPr>
          <p:nvPr/>
        </p:nvSpPr>
        <p:spPr bwMode="auto">
          <a:xfrm flipV="1">
            <a:off x="7010400" y="1905000"/>
            <a:ext cx="762000" cy="60960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sv-SE" dirty="0">
              <a:solidFill>
                <a:prstClr val="black"/>
              </a:solidFill>
            </a:endParaRPr>
          </a:p>
        </p:txBody>
      </p:sp>
      <p:sp>
        <p:nvSpPr>
          <p:cNvPr id="17418" name="Line 10"/>
          <p:cNvSpPr>
            <a:spLocks noChangeShapeType="1"/>
          </p:cNvSpPr>
          <p:nvPr/>
        </p:nvSpPr>
        <p:spPr bwMode="auto">
          <a:xfrm>
            <a:off x="4191000" y="1828800"/>
            <a:ext cx="838200" cy="60960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sv-SE" dirty="0">
              <a:solidFill>
                <a:prstClr val="black"/>
              </a:solidFill>
            </a:endParaRPr>
          </a:p>
        </p:txBody>
      </p:sp>
      <p:sp>
        <p:nvSpPr>
          <p:cNvPr id="17419" name="Line 11"/>
          <p:cNvSpPr>
            <a:spLocks noChangeShapeType="1"/>
          </p:cNvSpPr>
          <p:nvPr/>
        </p:nvSpPr>
        <p:spPr bwMode="auto">
          <a:xfrm>
            <a:off x="6096000" y="3124200"/>
            <a:ext cx="0" cy="99060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sv-SE" dirty="0">
              <a:solidFill>
                <a:prstClr val="black"/>
              </a:solidFill>
            </a:endParaRPr>
          </a:p>
        </p:txBody>
      </p:sp>
      <p:sp>
        <p:nvSpPr>
          <p:cNvPr id="17420" name="textruta 1"/>
          <p:cNvSpPr txBox="1">
            <a:spLocks noChangeArrowheads="1"/>
          </p:cNvSpPr>
          <p:nvPr/>
        </p:nvSpPr>
        <p:spPr bwMode="auto">
          <a:xfrm>
            <a:off x="1666876" y="5597526"/>
            <a:ext cx="2949575" cy="1230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sv-SE" sz="1400" dirty="0">
                <a:solidFill>
                  <a:prstClr val="black"/>
                </a:solidFill>
              </a:rPr>
              <a:t>Batalden P, Davidoff F. </a:t>
            </a:r>
            <a:br>
              <a:rPr lang="en-US" altLang="sv-SE" sz="1400" dirty="0">
                <a:solidFill>
                  <a:prstClr val="black"/>
                </a:solidFill>
              </a:rPr>
            </a:br>
            <a:r>
              <a:rPr lang="en-US" altLang="sv-SE" sz="1400" i="1" dirty="0">
                <a:solidFill>
                  <a:prstClr val="black"/>
                </a:solidFill>
              </a:rPr>
              <a:t>What is ”quality improvement” and </a:t>
            </a:r>
            <a:br>
              <a:rPr lang="en-US" altLang="sv-SE" sz="1400" i="1" dirty="0">
                <a:solidFill>
                  <a:prstClr val="black"/>
                </a:solidFill>
              </a:rPr>
            </a:br>
            <a:r>
              <a:rPr lang="en-US" altLang="sv-SE" sz="1400" i="1" dirty="0">
                <a:solidFill>
                  <a:prstClr val="black"/>
                </a:solidFill>
              </a:rPr>
              <a:t>how can it transform healthcare?</a:t>
            </a:r>
          </a:p>
          <a:p>
            <a:pPr>
              <a:spcBef>
                <a:spcPct val="0"/>
              </a:spcBef>
              <a:buFontTx/>
              <a:buNone/>
            </a:pPr>
            <a:r>
              <a:rPr lang="sv-SE" altLang="sv-SE" sz="1400" dirty="0">
                <a:solidFill>
                  <a:prstClr val="black"/>
                </a:solidFill>
              </a:rPr>
              <a:t>Qual.Saf.Health Care 2007;16;2-3</a:t>
            </a:r>
          </a:p>
          <a:p>
            <a:pPr>
              <a:spcBef>
                <a:spcPct val="0"/>
              </a:spcBef>
              <a:buFontTx/>
              <a:buNone/>
            </a:pPr>
            <a:endParaRPr lang="sv-SE" altLang="sv-SE" sz="1800" dirty="0">
              <a:solidFill>
                <a:prstClr val="black"/>
              </a:solidFill>
            </a:endParaRPr>
          </a:p>
        </p:txBody>
      </p:sp>
      <p:sp>
        <p:nvSpPr>
          <p:cNvPr id="17421" name="textruta 1"/>
          <p:cNvSpPr txBox="1">
            <a:spLocks noChangeArrowheads="1"/>
          </p:cNvSpPr>
          <p:nvPr/>
        </p:nvSpPr>
        <p:spPr bwMode="auto">
          <a:xfrm>
            <a:off x="8399464" y="1360488"/>
            <a:ext cx="1260281"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sv-SE" altLang="sv-SE" sz="1200" b="1" dirty="0">
                <a:solidFill>
                  <a:srgbClr val="0000FF"/>
                </a:solidFill>
              </a:rPr>
              <a:t>Bättre lärande </a:t>
            </a:r>
            <a:br>
              <a:rPr lang="sv-SE" altLang="sv-SE" sz="1200" b="1" dirty="0">
                <a:solidFill>
                  <a:srgbClr val="0000FF"/>
                </a:solidFill>
              </a:rPr>
            </a:br>
            <a:r>
              <a:rPr lang="sv-SE" altLang="sv-SE" sz="1200" b="1" dirty="0">
                <a:solidFill>
                  <a:srgbClr val="0000FF"/>
                </a:solidFill>
              </a:rPr>
              <a:t>(kontinuerligt)</a:t>
            </a:r>
          </a:p>
          <a:p>
            <a:endParaRPr lang="sv-SE" altLang="sv-SE" b="1" dirty="0">
              <a:solidFill>
                <a:srgbClr val="0000FF"/>
              </a:solidFill>
            </a:endParaRPr>
          </a:p>
        </p:txBody>
      </p:sp>
      <p:sp>
        <p:nvSpPr>
          <p:cNvPr id="17422" name="textruta 2"/>
          <p:cNvSpPr txBox="1">
            <a:spLocks noChangeArrowheads="1"/>
          </p:cNvSpPr>
          <p:nvPr/>
        </p:nvSpPr>
        <p:spPr bwMode="auto">
          <a:xfrm>
            <a:off x="5763349" y="5526089"/>
            <a:ext cx="113043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sv-SE" altLang="sv-SE" sz="1400" b="1" dirty="0">
                <a:solidFill>
                  <a:srgbClr val="0000FF"/>
                </a:solidFill>
              </a:rPr>
              <a:t>Bättre vård</a:t>
            </a:r>
          </a:p>
        </p:txBody>
      </p:sp>
      <p:sp>
        <p:nvSpPr>
          <p:cNvPr id="17423" name="textruta 3"/>
          <p:cNvSpPr txBox="1">
            <a:spLocks noChangeArrowheads="1"/>
          </p:cNvSpPr>
          <p:nvPr/>
        </p:nvSpPr>
        <p:spPr bwMode="auto">
          <a:xfrm>
            <a:off x="1958422" y="1423410"/>
            <a:ext cx="188705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sv-SE" altLang="sv-SE" sz="1200" b="1" dirty="0">
                <a:solidFill>
                  <a:srgbClr val="0000FF"/>
                </a:solidFill>
              </a:rPr>
              <a:t>Bättre hälsa,</a:t>
            </a:r>
          </a:p>
          <a:p>
            <a:pPr algn="ctr"/>
            <a:r>
              <a:rPr lang="sv-SE" altLang="sv-SE" sz="1200" b="1" dirty="0">
                <a:solidFill>
                  <a:srgbClr val="0000FF"/>
                </a:solidFill>
              </a:rPr>
              <a:t>mindre sjukdomsbörda</a:t>
            </a:r>
          </a:p>
        </p:txBody>
      </p:sp>
      <p:sp>
        <p:nvSpPr>
          <p:cNvPr id="17425" name="textruta 8"/>
          <p:cNvSpPr txBox="1">
            <a:spLocks noChangeArrowheads="1"/>
          </p:cNvSpPr>
          <p:nvPr/>
        </p:nvSpPr>
        <p:spPr bwMode="auto">
          <a:xfrm>
            <a:off x="5534026" y="6161089"/>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sv-SE" altLang="sv-SE" sz="1200" dirty="0">
                <a:solidFill>
                  <a:prstClr val="black"/>
                </a:solidFill>
              </a:rPr>
              <a:t/>
            </a:r>
            <a:br>
              <a:rPr lang="sv-SE" altLang="sv-SE" sz="1200" dirty="0">
                <a:solidFill>
                  <a:prstClr val="black"/>
                </a:solidFill>
              </a:rPr>
            </a:br>
            <a:endParaRPr lang="sv-SE" altLang="sv-SE" sz="1200" dirty="0">
              <a:solidFill>
                <a:prstClr val="black"/>
              </a:solidFill>
            </a:endParaRPr>
          </a:p>
        </p:txBody>
      </p:sp>
    </p:spTree>
    <p:extLst>
      <p:ext uri="{BB962C8B-B14F-4D97-AF65-F5344CB8AC3E}">
        <p14:creationId xmlns:p14="http://schemas.microsoft.com/office/powerpoint/2010/main" val="5206175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1131600"/>
            <a:ext cx="9144000" cy="2387600"/>
          </a:xfrm>
        </p:spPr>
        <p:txBody>
          <a:bodyPr/>
          <a:lstStyle/>
          <a:p>
            <a:r>
              <a:rPr lang="sv-SE" dirty="0" smtClean="0"/>
              <a:t>Utbildningsmål </a:t>
            </a:r>
            <a:br>
              <a:rPr lang="sv-SE" dirty="0" smtClean="0"/>
            </a:br>
            <a:r>
              <a:rPr lang="sv-SE" dirty="0" smtClean="0"/>
              <a:t>Läkare och Sjuksköterska</a:t>
            </a:r>
            <a:endParaRPr lang="sv-SE" dirty="0"/>
          </a:p>
        </p:txBody>
      </p:sp>
    </p:spTree>
    <p:extLst>
      <p:ext uri="{BB962C8B-B14F-4D97-AF65-F5344CB8AC3E}">
        <p14:creationId xmlns:p14="http://schemas.microsoft.com/office/powerpoint/2010/main" val="20318063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b="1" dirty="0" smtClean="0">
                <a:solidFill>
                  <a:srgbClr val="0033CC"/>
                </a:solidFill>
              </a:rPr>
              <a:t>Nya sexåriga </a:t>
            </a:r>
            <a:r>
              <a:rPr lang="sv-SE" b="1" dirty="0" smtClean="0">
                <a:solidFill>
                  <a:srgbClr val="0033CC"/>
                </a:solidFill>
              </a:rPr>
              <a:t>läkarutbildningen…</a:t>
            </a:r>
            <a:br>
              <a:rPr lang="sv-SE" b="1" dirty="0" smtClean="0">
                <a:solidFill>
                  <a:srgbClr val="0033CC"/>
                </a:solidFill>
              </a:rPr>
            </a:br>
            <a:r>
              <a:rPr lang="sv-SE" b="1" dirty="0" smtClean="0">
                <a:solidFill>
                  <a:srgbClr val="0033CC"/>
                </a:solidFill>
              </a:rPr>
              <a:t>mål förbättringskompetens</a:t>
            </a:r>
            <a:endParaRPr lang="sv-SE" b="1" dirty="0">
              <a:solidFill>
                <a:srgbClr val="0033CC"/>
              </a:solidFill>
            </a:endParaRPr>
          </a:p>
        </p:txBody>
      </p:sp>
      <p:sp>
        <p:nvSpPr>
          <p:cNvPr id="3" name="Platshållare för innehåll 2"/>
          <p:cNvSpPr>
            <a:spLocks noGrp="1"/>
          </p:cNvSpPr>
          <p:nvPr>
            <p:ph idx="1"/>
          </p:nvPr>
        </p:nvSpPr>
        <p:spPr/>
        <p:txBody>
          <a:bodyPr/>
          <a:lstStyle/>
          <a:p>
            <a:pPr marL="0" indent="0">
              <a:buNone/>
            </a:pPr>
            <a:r>
              <a:rPr lang="sv-SE" sz="3200" b="1" dirty="0" smtClean="0"/>
              <a:t>Färdighet och förmåga</a:t>
            </a:r>
          </a:p>
          <a:p>
            <a:r>
              <a:rPr lang="sv-SE" sz="3200" dirty="0"/>
              <a:t> </a:t>
            </a:r>
            <a:r>
              <a:rPr lang="sv-SE" sz="3200" dirty="0" smtClean="0"/>
              <a:t>visa </a:t>
            </a:r>
            <a:r>
              <a:rPr lang="sv-SE" sz="3200" dirty="0"/>
              <a:t>förmåga att initiera, medverka i och genomföra förbättringsarbete samt visa sådan färdighet som krävs för att delta i forsknings- och </a:t>
            </a:r>
            <a:r>
              <a:rPr lang="sv-SE" sz="3200" dirty="0" smtClean="0"/>
              <a:t>utvecklingsarbete</a:t>
            </a:r>
          </a:p>
          <a:p>
            <a:endParaRPr lang="sv-SE" dirty="0"/>
          </a:p>
          <a:p>
            <a:endParaRPr lang="sv-SE" dirty="0"/>
          </a:p>
        </p:txBody>
      </p:sp>
      <p:sp>
        <p:nvSpPr>
          <p:cNvPr id="5" name="textruta 4"/>
          <p:cNvSpPr txBox="1"/>
          <p:nvPr/>
        </p:nvSpPr>
        <p:spPr>
          <a:xfrm>
            <a:off x="1209963" y="5874327"/>
            <a:ext cx="2259529" cy="369332"/>
          </a:xfrm>
          <a:prstGeom prst="rect">
            <a:avLst/>
          </a:prstGeom>
          <a:noFill/>
        </p:spPr>
        <p:txBody>
          <a:bodyPr wrap="none" rtlCol="0">
            <a:spAutoFit/>
          </a:bodyPr>
          <a:lstStyle/>
          <a:p>
            <a:r>
              <a:rPr lang="sv-SE" dirty="0" smtClean="0"/>
              <a:t>Högskoleförordningen</a:t>
            </a:r>
            <a:endParaRPr lang="sv-SE" dirty="0"/>
          </a:p>
        </p:txBody>
      </p:sp>
    </p:spTree>
    <p:extLst>
      <p:ext uri="{BB962C8B-B14F-4D97-AF65-F5344CB8AC3E}">
        <p14:creationId xmlns:p14="http://schemas.microsoft.com/office/powerpoint/2010/main" val="22976915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solidFill>
                  <a:srgbClr val="0033CC"/>
                </a:solidFill>
              </a:rPr>
              <a:t>Förbättringskunskap och kvalitetsutveckling</a:t>
            </a:r>
            <a:br>
              <a:rPr lang="sv-SE" dirty="0" smtClean="0">
                <a:solidFill>
                  <a:srgbClr val="0033CC"/>
                </a:solidFill>
              </a:rPr>
            </a:br>
            <a:r>
              <a:rPr lang="sv-SE" sz="3600" dirty="0" smtClean="0">
                <a:solidFill>
                  <a:srgbClr val="0033CC"/>
                </a:solidFill>
              </a:rPr>
              <a:t>Legitimerad Sjuksköterska </a:t>
            </a:r>
            <a:endParaRPr lang="sv-SE" sz="3600" dirty="0">
              <a:solidFill>
                <a:srgbClr val="0033CC"/>
              </a:solidFill>
            </a:endParaRPr>
          </a:p>
        </p:txBody>
      </p:sp>
      <p:sp>
        <p:nvSpPr>
          <p:cNvPr id="3" name="Platshållare för innehåll 2"/>
          <p:cNvSpPr>
            <a:spLocks noGrp="1"/>
          </p:cNvSpPr>
          <p:nvPr>
            <p:ph idx="1"/>
          </p:nvPr>
        </p:nvSpPr>
        <p:spPr/>
        <p:txBody>
          <a:bodyPr>
            <a:normAutofit fontScale="92500" lnSpcReduction="20000"/>
          </a:bodyPr>
          <a:lstStyle/>
          <a:p>
            <a:pPr marL="0" indent="0">
              <a:buNone/>
            </a:pPr>
            <a:r>
              <a:rPr lang="sv-SE" dirty="0" smtClean="0"/>
              <a:t>Legitimerad sjuksköterska ska utveckla omvårdnad utifrån patientens behov och resurser för en god och säker vård. Det innebär att förstå hur vårdorganisationer och deras olika system är utformade, se förändringar över tid och förstå vikten av att mäta och följa upp vårdens kvalitet. Legitimerad sjuksköterska ska kunna:</a:t>
            </a:r>
          </a:p>
          <a:p>
            <a:pPr marL="0" indent="0">
              <a:buNone/>
            </a:pPr>
            <a:r>
              <a:rPr lang="sv-SE" dirty="0" smtClean="0">
                <a:solidFill>
                  <a:srgbClr val="FF0000"/>
                </a:solidFill>
              </a:rPr>
              <a:t> • Identifiera, leda, utvärdera och dokumentera systematiskt förbättringsarbete. </a:t>
            </a:r>
          </a:p>
          <a:p>
            <a:pPr marL="0" indent="0">
              <a:buNone/>
            </a:pPr>
            <a:r>
              <a:rPr lang="sv-SE" dirty="0" smtClean="0"/>
              <a:t>• Samverka för kvalitetsutveckling av omvårdnad med myndigheter, vårdgivare och intresseorganisationer. </a:t>
            </a:r>
          </a:p>
          <a:p>
            <a:pPr marL="0" indent="0">
              <a:buNone/>
            </a:pPr>
            <a:r>
              <a:rPr lang="sv-SE" dirty="0" smtClean="0"/>
              <a:t>• Kritiskt reflektera över befintliga rutiner och metoder samt inspirera till dialog kring implementering av ny kunskap och nya arbetssätt.</a:t>
            </a:r>
          </a:p>
          <a:p>
            <a:pPr marL="0" indent="0">
              <a:buNone/>
            </a:pPr>
            <a:r>
              <a:rPr lang="sv-SE" dirty="0" smtClean="0"/>
              <a:t> • Kritiskt reflektera över och utveckla en god och säker vårdmiljö. </a:t>
            </a:r>
          </a:p>
          <a:p>
            <a:pPr marL="0" indent="0">
              <a:buNone/>
            </a:pPr>
            <a:r>
              <a:rPr lang="sv-SE" dirty="0" smtClean="0"/>
              <a:t>• Aktivt involvera patienter och närstående i förbättringsarbete.</a:t>
            </a:r>
          </a:p>
          <a:p>
            <a:pPr marL="0" indent="0">
              <a:buNone/>
            </a:pPr>
            <a:endParaRPr lang="sv-SE" dirty="0" smtClean="0"/>
          </a:p>
        </p:txBody>
      </p:sp>
      <p:sp>
        <p:nvSpPr>
          <p:cNvPr id="4" name="textruta 3"/>
          <p:cNvSpPr txBox="1"/>
          <p:nvPr/>
        </p:nvSpPr>
        <p:spPr>
          <a:xfrm>
            <a:off x="106680" y="6311900"/>
            <a:ext cx="10600338" cy="492443"/>
          </a:xfrm>
          <a:prstGeom prst="rect">
            <a:avLst/>
          </a:prstGeom>
          <a:noFill/>
        </p:spPr>
        <p:txBody>
          <a:bodyPr wrap="none" rtlCol="0">
            <a:spAutoFit/>
          </a:bodyPr>
          <a:lstStyle/>
          <a:p>
            <a:r>
              <a:rPr lang="sv-SE" dirty="0" smtClean="0"/>
              <a:t>Källa: SSF  </a:t>
            </a:r>
            <a:r>
              <a:rPr lang="sv-SE" sz="800" dirty="0" smtClean="0">
                <a:hlinkClick r:id="rId2"/>
              </a:rPr>
              <a:t>https://www.swenurse.se/globalassets/01-svensk-sjukskoterskeforening/publikationer-svensk-sjukskoterskeforening/kompetensbeskrivningar-publikationer/kompetensbeskrivning-legitimerad-sjukskoterska-2017-for-webb.pdf</a:t>
            </a:r>
            <a:endParaRPr lang="sv-SE" sz="800" dirty="0" smtClean="0"/>
          </a:p>
          <a:p>
            <a:endParaRPr lang="sv-SE" sz="800" dirty="0"/>
          </a:p>
        </p:txBody>
      </p:sp>
    </p:spTree>
    <p:extLst>
      <p:ext uri="{BB962C8B-B14F-4D97-AF65-F5344CB8AC3E}">
        <p14:creationId xmlns:p14="http://schemas.microsoft.com/office/powerpoint/2010/main" val="333067919"/>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72</TotalTime>
  <Words>342</Words>
  <Application>Microsoft Office PowerPoint</Application>
  <PresentationFormat>Bredbild</PresentationFormat>
  <Paragraphs>55</Paragraphs>
  <Slides>9</Slides>
  <Notes>0</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9</vt:i4>
      </vt:variant>
    </vt:vector>
  </HeadingPairs>
  <TitlesOfParts>
    <vt:vector size="13" baseType="lpstr">
      <vt:lpstr>Arial</vt:lpstr>
      <vt:lpstr>Calibri</vt:lpstr>
      <vt:lpstr>Calibri Light</vt:lpstr>
      <vt:lpstr>Office-tema</vt:lpstr>
      <vt:lpstr> Sommardialogen 2019 Tema 3  Hur kan vi bidra till utvecklingen av vård och omsorg genom lärande i dagligt arbete?</vt:lpstr>
      <vt:lpstr>Tre frågor…</vt:lpstr>
      <vt:lpstr>Varför är temat viktigt för mig? Michael Bergström, Senior Rådgivare, SKL</vt:lpstr>
      <vt:lpstr>PowerPoint-presentation</vt:lpstr>
      <vt:lpstr>Betydelse för utveckling och utbildning?</vt:lpstr>
      <vt:lpstr>PowerPoint-presentation</vt:lpstr>
      <vt:lpstr>Utbildningsmål  Läkare och Sjuksköterska</vt:lpstr>
      <vt:lpstr>Nya sexåriga läkarutbildningen… mål förbättringskompetens</vt:lpstr>
      <vt:lpstr>Förbättringskunskap och kvalitetsutveckling Legitimerad Sjuksköterska </vt:lpstr>
    </vt:vector>
  </TitlesOfParts>
  <Company>Sverige Kommuner och Landsting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Sommardialogen Tema 3  Hur kan vi bidra till utvecklingen av vård och omsorg genom lärande i dagligt arbete?</dc:title>
  <dc:creator>Bergström Michael</dc:creator>
  <cp:lastModifiedBy>Bergström Michael</cp:lastModifiedBy>
  <cp:revision>12</cp:revision>
  <dcterms:created xsi:type="dcterms:W3CDTF">2019-08-13T20:51:11Z</dcterms:created>
  <dcterms:modified xsi:type="dcterms:W3CDTF">2019-08-15T14:54:44Z</dcterms:modified>
</cp:coreProperties>
</file>