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8" r:id="rId3"/>
    <p:sldId id="270" r:id="rId4"/>
    <p:sldId id="260" r:id="rId5"/>
    <p:sldId id="268" r:id="rId6"/>
    <p:sldId id="272" r:id="rId7"/>
    <p:sldId id="274" r:id="rId8"/>
    <p:sldId id="276" r:id="rId9"/>
    <p:sldId id="282" r:id="rId10"/>
    <p:sldId id="277" r:id="rId11"/>
    <p:sldId id="283" r:id="rId12"/>
    <p:sldId id="287" r:id="rId13"/>
    <p:sldId id="285" r:id="rId14"/>
    <p:sldId id="286" r:id="rId15"/>
    <p:sldId id="25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4C5B-4CF7-4A4E-9CB4-9FFFBC6A8651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4160-DA0F-494B-8076-E79779276A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35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Varje möte,</a:t>
            </a:r>
            <a:r>
              <a:rPr lang="sv-SE" baseline="0" dirty="0" smtClean="0"/>
              <a:t> varje person</a:t>
            </a:r>
            <a:r>
              <a:rPr lang="sv-SE" baseline="0" smtClean="0"/>
              <a:t>, varje gång…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A94-5586-4D4B-A73A-DC87AABF2E0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97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6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1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45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2019-08-13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9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24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1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87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4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11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1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6A8D-6494-4742-B15A-69EB11089110}" type="datetimeFigureOut">
              <a:rPr lang="sv-SE" smtClean="0"/>
              <a:t>2019-08-13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9216-AC92-40D7-98B1-ADEF240CB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0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kl.se/halsasjukvard/kunskapsstodvardochbehandling/primarvardnaravard.625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7082" y="5664433"/>
            <a:ext cx="9144000" cy="1655762"/>
          </a:xfrm>
        </p:spPr>
        <p:txBody>
          <a:bodyPr/>
          <a:lstStyle/>
          <a:p>
            <a:r>
              <a:rPr lang="sv-SE" dirty="0" smtClean="0">
                <a:hlinkClick r:id="rId2"/>
              </a:rPr>
              <a:t>Alaska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37" y="2183291"/>
            <a:ext cx="9827526" cy="281722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2" y="183152"/>
            <a:ext cx="9810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41435" y="189031"/>
            <a:ext cx="116048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rgbClr val="007F8D"/>
                </a:solidFill>
                <a:latin typeface="+mj-lt"/>
              </a:rPr>
              <a:t>Hur kommer era </a:t>
            </a:r>
            <a:r>
              <a:rPr lang="sv-SE" sz="3600" b="1" dirty="0" err="1">
                <a:solidFill>
                  <a:srgbClr val="007F8D"/>
                </a:solidFill>
                <a:latin typeface="+mj-lt"/>
              </a:rPr>
              <a:t>patientkontrakt</a:t>
            </a:r>
            <a:r>
              <a:rPr lang="sv-SE" sz="3600" b="1" dirty="0">
                <a:solidFill>
                  <a:srgbClr val="007F8D"/>
                </a:solidFill>
                <a:latin typeface="+mj-lt"/>
              </a:rPr>
              <a:t> att se ut?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3" y="920951"/>
            <a:ext cx="8648252" cy="576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3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8" y="833041"/>
            <a:ext cx="11527768" cy="576388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533088" y="433126"/>
            <a:ext cx="854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Gör det till en naturlig del i det som redan pågår…</a:t>
            </a:r>
            <a:endParaRPr lang="sv-SE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4" name="Rak 13"/>
          <p:cNvCxnSpPr/>
          <p:nvPr/>
        </p:nvCxnSpPr>
        <p:spPr>
          <a:xfrm>
            <a:off x="1726163" y="6456827"/>
            <a:ext cx="8696129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4"/>
          <p:cNvSpPr txBox="1">
            <a:spLocks/>
          </p:cNvSpPr>
          <p:nvPr/>
        </p:nvSpPr>
        <p:spPr>
          <a:xfrm>
            <a:off x="9225124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16" name="Rubrik 4"/>
          <p:cNvSpPr txBox="1">
            <a:spLocks/>
          </p:cNvSpPr>
          <p:nvPr/>
        </p:nvSpPr>
        <p:spPr>
          <a:xfrm>
            <a:off x="626908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Stöd från SKL</a:t>
            </a:r>
            <a:endParaRPr lang="sv-SE" sz="1100">
              <a:solidFill>
                <a:srgbClr val="D1983F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3088" y="5814012"/>
            <a:ext cx="290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163" indent="0">
              <a:buNone/>
            </a:pPr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www.skl.se/patientkontrakt</a:t>
            </a:r>
          </a:p>
        </p:txBody>
      </p:sp>
    </p:spTree>
    <p:extLst>
      <p:ext uri="{BB962C8B-B14F-4D97-AF65-F5344CB8AC3E}">
        <p14:creationId xmlns:p14="http://schemas.microsoft.com/office/powerpoint/2010/main" val="7379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insikter längs vägen…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63159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b="1" dirty="0"/>
              <a:t>Patientens perspektiv</a:t>
            </a:r>
          </a:p>
          <a:p>
            <a:pPr>
              <a:buFontTx/>
              <a:buChar char="-"/>
            </a:pPr>
            <a:r>
              <a:rPr lang="sv-SE" dirty="0" smtClean="0"/>
              <a:t>det </a:t>
            </a:r>
            <a:r>
              <a:rPr lang="sv-SE" dirty="0"/>
              <a:t>brister i delaktighet, samverkan, samordning och tillgänglighet. Det är svårt att ha en överblick över alla olika planer och hur de hänger ihop</a:t>
            </a:r>
            <a:r>
              <a:rPr lang="sv-SE" dirty="0" smtClean="0"/>
              <a:t>. </a:t>
            </a:r>
          </a:p>
          <a:p>
            <a:pPr>
              <a:buFontTx/>
              <a:buChar char="-"/>
            </a:pPr>
            <a:r>
              <a:rPr lang="sv-SE" dirty="0" smtClean="0"/>
              <a:t>Osäkerhet kring vad man kan göra för sig själv och med hjälp av sina nätverk ”tillvarata sina egna resurser”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Vårdens perspektiv</a:t>
            </a:r>
          </a:p>
          <a:p>
            <a:pPr>
              <a:buFontTx/>
              <a:buChar char="-"/>
            </a:pPr>
            <a:r>
              <a:rPr lang="sv-SE" dirty="0" smtClean="0"/>
              <a:t>vi ”har väl alltid jobbat med överenskommelser och planer” </a:t>
            </a:r>
          </a:p>
          <a:p>
            <a:pPr>
              <a:buFontTx/>
              <a:buChar char="-"/>
            </a:pPr>
            <a:r>
              <a:rPr lang="sv-SE" dirty="0" smtClean="0"/>
              <a:t>Vi gör inte det vi tror att vi gör - 7 frågorna skapar medvetenhet och genomförandekraft –perspektivet vad kan jag som patient göra för mig själv och med hjälp av mina nätverk saknas i många fall</a:t>
            </a:r>
          </a:p>
          <a:p>
            <a:pPr>
              <a:buFontTx/>
              <a:buChar char="-"/>
            </a:pPr>
            <a:r>
              <a:rPr lang="sv-SE" dirty="0" smtClean="0"/>
              <a:t>Vi har lösryckta exempel men saknar systematiska arbetssätt för ”partnerskap”</a:t>
            </a:r>
            <a:r>
              <a:rPr lang="sv-SE" dirty="0"/>
              <a:t> 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Vi </a:t>
            </a:r>
            <a:r>
              <a:rPr lang="sv-SE" dirty="0"/>
              <a:t>har lösryckta goda exempel men variation i systematisk insamling av </a:t>
            </a:r>
            <a:r>
              <a:rPr lang="sv-SE" dirty="0" smtClean="0"/>
              <a:t>berättelser</a:t>
            </a:r>
          </a:p>
          <a:p>
            <a:pPr>
              <a:buFontTx/>
              <a:buChar char="-"/>
            </a:pPr>
            <a:r>
              <a:rPr lang="sv-SE" dirty="0" smtClean="0"/>
              <a:t>Vi skriver överenskommelser på olika lappar och med stor variation ingen gemensam dokumentation i journalen</a:t>
            </a:r>
          </a:p>
          <a:p>
            <a:pPr>
              <a:buFontTx/>
              <a:buChar char="-"/>
            </a:pPr>
            <a:r>
              <a:rPr lang="sv-SE" dirty="0" err="1" smtClean="0"/>
              <a:t>Patientkontrakt</a:t>
            </a:r>
            <a:r>
              <a:rPr lang="sv-SE" dirty="0" smtClean="0"/>
              <a:t> hjälper oss konkretisera personcentrade förhållningssätt i praktiken</a:t>
            </a:r>
          </a:p>
          <a:p>
            <a:pPr>
              <a:buFontTx/>
              <a:buChar char="-"/>
            </a:pPr>
            <a:r>
              <a:rPr lang="sv-SE" dirty="0" smtClean="0"/>
              <a:t>Vi </a:t>
            </a:r>
            <a:r>
              <a:rPr lang="sv-SE" dirty="0"/>
              <a:t>arbetar i silos och vet inte om varandra på </a:t>
            </a:r>
            <a:r>
              <a:rPr lang="sv-SE" dirty="0" smtClean="0"/>
              <a:t>systemnivå även här många planer men hur hänger de ihop?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1" y="139207"/>
            <a:ext cx="2011679" cy="1609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2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49" y="2501409"/>
            <a:ext cx="4465251" cy="33489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63828" y="63279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Bilder diagram samskapande ref: Nära vård ledarprogram SKL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74" y="13107"/>
            <a:ext cx="3971108" cy="29783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0" y="-222024"/>
            <a:ext cx="4284618" cy="321346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8142"/>
            <a:ext cx="3936275" cy="29522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" y="15284"/>
            <a:ext cx="3968206" cy="297615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45" y="2991439"/>
            <a:ext cx="3826862" cy="2870147"/>
          </a:xfrm>
          <a:prstGeom prst="rect">
            <a:avLst/>
          </a:prstGeom>
        </p:spPr>
      </p:pic>
      <p:sp>
        <p:nvSpPr>
          <p:cNvPr id="10" name="Ellips 9"/>
          <p:cNvSpPr/>
          <p:nvPr/>
        </p:nvSpPr>
        <p:spPr>
          <a:xfrm>
            <a:off x="2483224" y="1667435"/>
            <a:ext cx="403411" cy="376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6665771" y="1008190"/>
            <a:ext cx="403411" cy="376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1465858" y="618565"/>
            <a:ext cx="268941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5562570" y="4598894"/>
            <a:ext cx="268941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9824903" y="4464423"/>
            <a:ext cx="268941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2617694" y="3889871"/>
            <a:ext cx="268941" cy="268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3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176" y="2966327"/>
            <a:ext cx="11260666" cy="132556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 samskapandet befinner vi oss här :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1 -------------------------------------------------10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Finns inte i några arbetssätt</a:t>
            </a:r>
            <a:r>
              <a:rPr lang="sv-SE" dirty="0" smtClean="0"/>
              <a:t>						</a:t>
            </a:r>
            <a:r>
              <a:rPr lang="sv-SE" sz="2000" dirty="0"/>
              <a:t>S</a:t>
            </a:r>
            <a:r>
              <a:rPr lang="sv-SE" sz="2000" dirty="0" smtClean="0"/>
              <a:t>ystematiskt  samskapande 										genomsyrar alla våra </a:t>
            </a:r>
            <a:br>
              <a:rPr lang="sv-SE" sz="2000" dirty="0" smtClean="0"/>
            </a:br>
            <a:r>
              <a:rPr lang="sv-SE" sz="2000" dirty="0" smtClean="0"/>
              <a:t>								arbetssätt </a:t>
            </a:r>
            <a:br>
              <a:rPr lang="sv-SE" sz="2000" dirty="0" smtClean="0"/>
            </a:br>
            <a:r>
              <a:rPr lang="sv-SE" sz="2000" dirty="0"/>
              <a:t>	</a:t>
            </a:r>
            <a:r>
              <a:rPr lang="sv-SE" sz="2000" dirty="0" smtClean="0"/>
              <a:t>				</a:t>
            </a:r>
            <a:r>
              <a:rPr lang="sv-SE" dirty="0" smtClean="0"/>
              <a:t>									</a:t>
            </a:r>
            <a:br>
              <a:rPr lang="sv-SE" dirty="0" smtClean="0"/>
            </a:br>
            <a:r>
              <a:rPr lang="sv-SE" sz="3600" dirty="0" smtClean="0"/>
              <a:t>1)På vilket sätt bidrar du i nuläget för utveckling av samskapande?</a:t>
            </a:r>
            <a:br>
              <a:rPr lang="sv-SE" sz="3600" dirty="0" smtClean="0"/>
            </a:b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600" dirty="0" smtClean="0"/>
              <a:t>2)Hur kan du bidra till att fortsatt utveckling av samskapande sker?</a:t>
            </a:r>
            <a:endParaRPr lang="sv-SE" sz="3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798">
            <a:off x="9543536" y="1384778"/>
            <a:ext cx="2187539" cy="145835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0320867" y="34713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Till gemensam vän i Grönköping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36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8120" y="972512"/>
            <a:ext cx="8636858" cy="45365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7464152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Ref; Region Jönköpings län</a:t>
            </a:r>
          </a:p>
        </p:txBody>
      </p:sp>
    </p:spTree>
    <p:extLst>
      <p:ext uri="{BB962C8B-B14F-4D97-AF65-F5344CB8AC3E}">
        <p14:creationId xmlns:p14="http://schemas.microsoft.com/office/powerpoint/2010/main" val="599760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60" y="1586115"/>
            <a:ext cx="8906540" cy="5269844"/>
          </a:xfr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310" y="625372"/>
            <a:ext cx="9608400" cy="1121280"/>
          </a:xfrm>
        </p:spPr>
        <p:txBody>
          <a:bodyPr/>
          <a:lstStyle/>
          <a:p>
            <a:pPr algn="l"/>
            <a:r>
              <a:rPr lang="sv-SE" sz="6000" dirty="0" err="1" smtClean="0">
                <a:solidFill>
                  <a:srgbClr val="007F8D"/>
                </a:solidFill>
              </a:rPr>
              <a:t>Patientkontrakt</a:t>
            </a:r>
            <a:endParaRPr lang="sv-SE" dirty="0">
              <a:solidFill>
                <a:srgbClr val="007F8D"/>
              </a:solidFill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611310" y="1559641"/>
            <a:ext cx="4385995" cy="1614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Gemensamt ansvar skapar bättre hälsa och vård</a:t>
            </a:r>
            <a:endParaRPr lang="sv-SE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755780" y="6456826"/>
            <a:ext cx="10543591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73865" y="6432697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Anette Nilsson, projektledare SKL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6916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9276" y="4166836"/>
            <a:ext cx="4191224" cy="314341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7" y="-1027652"/>
            <a:ext cx="3432372" cy="338946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84" y="4542715"/>
            <a:ext cx="4795016" cy="31217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25" y="4607113"/>
            <a:ext cx="3017153" cy="2262865"/>
          </a:xfrm>
          <a:prstGeom prst="rect">
            <a:avLst/>
          </a:prstGeom>
        </p:spPr>
      </p:pic>
      <p:pic>
        <p:nvPicPr>
          <p:cNvPr id="1028" name="Picture 4" descr="MÃ¶ten, Coffee Shop, MÃ¤nniskor, Cafe, Sittan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09" y="-187226"/>
            <a:ext cx="3657003" cy="2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94" y="-30321"/>
            <a:ext cx="3270706" cy="218047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58" y="-25645"/>
            <a:ext cx="3795951" cy="220244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-263358" y="2161811"/>
            <a:ext cx="12723786" cy="246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255134" y="2430732"/>
            <a:ext cx="76868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4400" b="1" i="1" dirty="0">
                <a:solidFill>
                  <a:srgbClr val="007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”Hälsa är att i glädje </a:t>
            </a:r>
            <a:r>
              <a:rPr lang="sv-SE" sz="4400" b="1" i="1" dirty="0" smtClean="0">
                <a:solidFill>
                  <a:srgbClr val="007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 upptagen </a:t>
            </a:r>
            <a:r>
              <a:rPr lang="sv-SE" sz="4400" b="1" i="1" dirty="0">
                <a:solidFill>
                  <a:srgbClr val="007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 sina livsuppgifter”  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5121672" y="4015116"/>
            <a:ext cx="1683908" cy="56715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sv-SE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sz="1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Gadamer</a:t>
            </a:r>
            <a:r>
              <a:rPr lang="sv-SE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tysk </a:t>
            </a:r>
            <a:r>
              <a:rPr lang="sv-SE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filosof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/>
            </a:r>
            <a:b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</a:br>
            <a:endParaRPr lang="sv-SE"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03" y="4631727"/>
            <a:ext cx="3520098" cy="23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16372" y="373606"/>
            <a:ext cx="11775628" cy="842686"/>
          </a:xfrm>
        </p:spPr>
        <p:txBody>
          <a:bodyPr>
            <a:normAutofit fontScale="90000"/>
          </a:bodyPr>
          <a:lstStyle/>
          <a:p>
            <a:r>
              <a:rPr lang="sv-SE" sz="4800" dirty="0">
                <a:solidFill>
                  <a:srgbClr val="007F8D"/>
                </a:solidFill>
              </a:rPr>
              <a:t>Varför behövs </a:t>
            </a:r>
            <a:r>
              <a:rPr lang="sv-SE" sz="4800" dirty="0" err="1">
                <a:solidFill>
                  <a:srgbClr val="007F8D"/>
                </a:solidFill>
              </a:rPr>
              <a:t>Patientkontrakt</a:t>
            </a:r>
            <a:r>
              <a:rPr lang="sv-SE" sz="4800" dirty="0">
                <a:solidFill>
                  <a:srgbClr val="007F8D"/>
                </a:solidFill>
              </a:rPr>
              <a:t>? </a:t>
            </a:r>
            <a:r>
              <a:rPr lang="sv-SE" sz="6000" dirty="0">
                <a:solidFill>
                  <a:srgbClr val="007F8D"/>
                </a:solidFill>
              </a:rPr>
              <a:t/>
            </a:r>
            <a:br>
              <a:rPr lang="sv-SE" sz="6000" dirty="0">
                <a:solidFill>
                  <a:srgbClr val="007F8D"/>
                </a:solidFill>
              </a:rPr>
            </a:br>
            <a:endParaRPr lang="sv-SE" sz="6000" dirty="0">
              <a:solidFill>
                <a:srgbClr val="007F8D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17577" y="1216292"/>
            <a:ext cx="10999033" cy="4295678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Patientens egna resurser behöver tillvaratas för att stärka individens egen kraft samt  frigöra resurser i vården till dem </a:t>
            </a: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 bäst </a:t>
            </a: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behöver det 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Tillgänglighet</a:t>
            </a: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samordning och delaktighet är en </a:t>
            </a: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utmaning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Öka </a:t>
            </a: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personcentrerad </a:t>
            </a: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vård för bättre anpassning från ett </a:t>
            </a: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patientperspektiv</a:t>
            </a:r>
            <a:endParaRPr lang="sv-SE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Tjänster behöver utvecklas tillsammans  </a:t>
            </a: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samverkan mellan patient och vårdgivare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Värna </a:t>
            </a:r>
            <a:r>
              <a:rPr lang="sv-SE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patientens och vårdens tid</a:t>
            </a:r>
          </a:p>
          <a:p>
            <a:endParaRPr lang="sv-SE" sz="2300" dirty="0"/>
          </a:p>
        </p:txBody>
      </p:sp>
      <p:cxnSp>
        <p:nvCxnSpPr>
          <p:cNvPr id="11" name="Rak 10"/>
          <p:cNvCxnSpPr/>
          <p:nvPr/>
        </p:nvCxnSpPr>
        <p:spPr>
          <a:xfrm>
            <a:off x="2360643" y="6456826"/>
            <a:ext cx="8052318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4"/>
          <p:cNvSpPr txBox="1">
            <a:spLocks/>
          </p:cNvSpPr>
          <p:nvPr/>
        </p:nvSpPr>
        <p:spPr>
          <a:xfrm>
            <a:off x="9215793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13" name="Rubrik 4"/>
          <p:cNvSpPr txBox="1">
            <a:spLocks/>
          </p:cNvSpPr>
          <p:nvPr/>
        </p:nvSpPr>
        <p:spPr>
          <a:xfrm>
            <a:off x="617577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Varför patientkontrakt?</a:t>
            </a:r>
            <a:br>
              <a:rPr lang="sv-SE" sz="1100" smtClean="0">
                <a:solidFill>
                  <a:srgbClr val="D1983F"/>
                </a:solidFill>
              </a:rPr>
            </a:br>
            <a:endParaRPr lang="sv-SE" sz="1100">
              <a:solidFill>
                <a:srgbClr val="D19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37" y="1325676"/>
            <a:ext cx="10058400" cy="5778550"/>
          </a:xfrm>
          <a:prstGeom prst="rect">
            <a:avLst/>
          </a:prstGeom>
        </p:spPr>
      </p:pic>
      <p:sp>
        <p:nvSpPr>
          <p:cNvPr id="31" name="Rundad rektangulär bildtext 3"/>
          <p:cNvSpPr/>
          <p:nvPr/>
        </p:nvSpPr>
        <p:spPr>
          <a:xfrm>
            <a:off x="3551876" y="1204790"/>
            <a:ext cx="3589031" cy="1549040"/>
          </a:xfrm>
          <a:prstGeom prst="wedgeRoundRectCallout">
            <a:avLst>
              <a:gd name="adj1" fmla="val 32555"/>
              <a:gd name="adj2" fmla="val 10251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sv-SE" i="1">
                <a:solidFill>
                  <a:srgbClr val="007F8D"/>
                </a:solidFill>
                <a:ea typeface="Batang" panose="02030600000101010101" pitchFamily="18" charset="-127"/>
              </a:rPr>
              <a:t>”Våga utmana lagstiftarna. Att det är jag som äger min information och kan bestämma vem som ska få läsa”</a:t>
            </a:r>
            <a:endParaRPr lang="sv-SE" i="1" dirty="0">
              <a:solidFill>
                <a:srgbClr val="007F8D"/>
              </a:solidFill>
              <a:ea typeface="Batang" panose="02030600000101010101" pitchFamily="18" charset="-127"/>
            </a:endParaRPr>
          </a:p>
        </p:txBody>
      </p:sp>
      <p:sp>
        <p:nvSpPr>
          <p:cNvPr id="32" name="Rundad rektangulär bildtext 3"/>
          <p:cNvSpPr/>
          <p:nvPr/>
        </p:nvSpPr>
        <p:spPr>
          <a:xfrm>
            <a:off x="7113182" y="1325675"/>
            <a:ext cx="4722880" cy="1799411"/>
          </a:xfrm>
          <a:prstGeom prst="wedgeRoundRectCallout">
            <a:avLst>
              <a:gd name="adj1" fmla="val 16678"/>
              <a:gd name="adj2" fmla="val 9157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sv-SE" i="1">
                <a:solidFill>
                  <a:srgbClr val="007F8D"/>
                </a:solidFill>
                <a:ea typeface="Batang" panose="02030600000101010101" pitchFamily="18" charset="-127"/>
              </a:rPr>
              <a:t>”Det känns bra att tänka att vi ska göra en överenskommelse och att jag ska göra vissa saker. Det visar på att ni i vården bryr er om mig och om vad jag kan”</a:t>
            </a:r>
            <a:endParaRPr lang="sv-SE" i="1" dirty="0">
              <a:solidFill>
                <a:srgbClr val="007F8D"/>
              </a:solidFill>
              <a:ea typeface="Batang" panose="02030600000101010101" pitchFamily="18" charset="-127"/>
            </a:endParaRPr>
          </a:p>
        </p:txBody>
      </p:sp>
      <p:cxnSp>
        <p:nvCxnSpPr>
          <p:cNvPr id="27" name="Rak 26"/>
          <p:cNvCxnSpPr/>
          <p:nvPr/>
        </p:nvCxnSpPr>
        <p:spPr>
          <a:xfrm>
            <a:off x="2360643" y="6456826"/>
            <a:ext cx="8052318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ubrik 4"/>
          <p:cNvSpPr txBox="1">
            <a:spLocks/>
          </p:cNvSpPr>
          <p:nvPr/>
        </p:nvSpPr>
        <p:spPr>
          <a:xfrm>
            <a:off x="9215793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29" name="Rubrik 4"/>
          <p:cNvSpPr txBox="1">
            <a:spLocks/>
          </p:cNvSpPr>
          <p:nvPr/>
        </p:nvSpPr>
        <p:spPr>
          <a:xfrm>
            <a:off x="617577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Varför patientkontrakt?</a:t>
            </a:r>
            <a:br>
              <a:rPr lang="sv-SE" sz="1100" smtClean="0">
                <a:solidFill>
                  <a:srgbClr val="D1983F"/>
                </a:solidFill>
              </a:rPr>
            </a:br>
            <a:endParaRPr lang="sv-SE" sz="1100">
              <a:solidFill>
                <a:srgbClr val="D1983F"/>
              </a:solidFill>
            </a:endParaRPr>
          </a:p>
        </p:txBody>
      </p:sp>
      <p:sp>
        <p:nvSpPr>
          <p:cNvPr id="24" name="Rubrik 1"/>
          <p:cNvSpPr txBox="1">
            <a:spLocks/>
          </p:cNvSpPr>
          <p:nvPr/>
        </p:nvSpPr>
        <p:spPr>
          <a:xfrm>
            <a:off x="495768" y="85188"/>
            <a:ext cx="10203763" cy="10697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Förståelse för vad som är viktigt ur patienternas perspektiv</a:t>
            </a:r>
            <a:endParaRPr lang="sv-S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undad rektangulär bildtext 3"/>
          <p:cNvSpPr/>
          <p:nvPr/>
        </p:nvSpPr>
        <p:spPr>
          <a:xfrm>
            <a:off x="6823441" y="2913998"/>
            <a:ext cx="2754273" cy="961160"/>
          </a:xfrm>
          <a:prstGeom prst="wedgeRoundRectCallout">
            <a:avLst>
              <a:gd name="adj1" fmla="val -5213"/>
              <a:gd name="adj2" fmla="val 7142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sv-SE" i="1">
                <a:solidFill>
                  <a:srgbClr val="007F8D"/>
                </a:solidFill>
                <a:cs typeface="Times New Roman" panose="02020603050405020304" pitchFamily="18" charset="0"/>
              </a:rPr>
              <a:t>”</a:t>
            </a:r>
            <a:r>
              <a:rPr lang="sv-SE" i="1">
                <a:solidFill>
                  <a:srgbClr val="007F8D"/>
                </a:solidFill>
              </a:rPr>
              <a:t>Jag är frisk </a:t>
            </a:r>
            <a:r>
              <a:rPr lang="sv-SE" i="1" smtClean="0">
                <a:solidFill>
                  <a:srgbClr val="007F8D"/>
                </a:solidFill>
              </a:rPr>
              <a:t>men </a:t>
            </a:r>
            <a:r>
              <a:rPr lang="sv-SE" i="1">
                <a:solidFill>
                  <a:srgbClr val="007F8D"/>
                </a:solidFill>
              </a:rPr>
              <a:t>lever med en sjukdom”</a:t>
            </a:r>
            <a:endParaRPr lang="sv-SE" i="1" dirty="0">
              <a:solidFill>
                <a:srgbClr val="007F8D"/>
              </a:solidFill>
            </a:endParaRPr>
          </a:p>
        </p:txBody>
      </p:sp>
      <p:sp>
        <p:nvSpPr>
          <p:cNvPr id="26" name="Rundad rektangulär bildtext 3"/>
          <p:cNvSpPr/>
          <p:nvPr/>
        </p:nvSpPr>
        <p:spPr>
          <a:xfrm>
            <a:off x="3131493" y="2638272"/>
            <a:ext cx="2608754" cy="1312635"/>
          </a:xfrm>
          <a:prstGeom prst="wedgeRoundRectCallout">
            <a:avLst>
              <a:gd name="adj1" fmla="val -2995"/>
              <a:gd name="adj2" fmla="val 7115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sv-SE" i="1">
                <a:solidFill>
                  <a:srgbClr val="007F8D"/>
                </a:solidFill>
                <a:ea typeface="Batang" panose="02030600000101010101" pitchFamily="18" charset="-127"/>
              </a:rPr>
              <a:t>”Tid för mig. Att få den tid jag behöver och som passar mig”</a:t>
            </a:r>
            <a:endParaRPr lang="sv-SE" i="1" dirty="0">
              <a:solidFill>
                <a:srgbClr val="007F8D"/>
              </a:solidFill>
              <a:ea typeface="Batang" panose="02030600000101010101" pitchFamily="18" charset="-127"/>
            </a:endParaRPr>
          </a:p>
        </p:txBody>
      </p:sp>
      <p:sp>
        <p:nvSpPr>
          <p:cNvPr id="30" name="Rundad rektangulär bildtext 3"/>
          <p:cNvSpPr/>
          <p:nvPr/>
        </p:nvSpPr>
        <p:spPr>
          <a:xfrm>
            <a:off x="296042" y="1325676"/>
            <a:ext cx="3161094" cy="1843757"/>
          </a:xfrm>
          <a:prstGeom prst="wedgeRoundRectCallout">
            <a:avLst>
              <a:gd name="adj1" fmla="val -2658"/>
              <a:gd name="adj2" fmla="val 7235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pPr algn="ctr"/>
            <a:r>
              <a:rPr lang="sv-SE" i="1">
                <a:solidFill>
                  <a:srgbClr val="007F8D"/>
                </a:solidFill>
              </a:rPr>
              <a:t>”Det viktigaste är att veta vart man ska vända sig när behov uppstår och att det finns någon där som lyssnar och hjälper till”</a:t>
            </a:r>
            <a:endParaRPr lang="sv-SE" i="1" dirty="0">
              <a:solidFill>
                <a:srgbClr val="007F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6" y="1491512"/>
            <a:ext cx="10169038" cy="3638256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53511" y="438950"/>
            <a:ext cx="9609825" cy="1231392"/>
          </a:xfrm>
        </p:spPr>
        <p:txBody>
          <a:bodyPr/>
          <a:lstStyle/>
          <a:p>
            <a:pPr algn="ctr"/>
            <a:r>
              <a:rPr lang="sv-SE" sz="4000" dirty="0" err="1" smtClean="0">
                <a:solidFill>
                  <a:srgbClr val="007F8D"/>
                </a:solidFill>
              </a:rPr>
              <a:t>Patientkontrakt</a:t>
            </a:r>
            <a:r>
              <a:rPr lang="sv-SE" sz="4000" dirty="0" smtClean="0">
                <a:solidFill>
                  <a:srgbClr val="007F8D"/>
                </a:solidFill>
              </a:rPr>
              <a:t> ett koncept i fyra delar</a:t>
            </a:r>
            <a:endParaRPr lang="sv-SE" sz="4000" b="0" dirty="0">
              <a:solidFill>
                <a:srgbClr val="007F8D"/>
              </a:solidFill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018795" y="5546780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smtClean="0">
                <a:solidFill>
                  <a:srgbClr val="EE7615"/>
                </a:solidFill>
                <a:latin typeface="VAG Rounded Std Thin" panose="020F0802020204020204" pitchFamily="34" charset="0"/>
              </a:rPr>
              <a:t>Värdegrund som genomförandekraft!</a:t>
            </a:r>
            <a:endParaRPr lang="sv-SE" sz="2800">
              <a:solidFill>
                <a:srgbClr val="EE7615"/>
              </a:solidFill>
              <a:latin typeface="VAG Rounded Std Thin" panose="020F0802020204020204" pitchFamily="34" charset="0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172612" y="217317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smtClean="0">
                <a:solidFill>
                  <a:srgbClr val="D1983F"/>
                </a:solidFill>
                <a:latin typeface="VAG Rounded Std Thin" panose="020F0802020204020204" pitchFamily="34" charset="0"/>
              </a:rPr>
              <a:t>Överenskommelse</a:t>
            </a:r>
          </a:p>
          <a:p>
            <a:pPr algn="ctr"/>
            <a:r>
              <a:rPr lang="sv-SE" sz="13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Gemensam överenskommelse mellan patient och vårdgivare</a:t>
            </a:r>
            <a:endParaRPr lang="sv-SE" sz="1300" b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3531044" y="217317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smtClean="0">
                <a:solidFill>
                  <a:srgbClr val="D1983F"/>
                </a:solidFill>
                <a:latin typeface="VAG Rounded Std Thin" panose="020F0802020204020204" pitchFamily="34" charset="0"/>
              </a:rPr>
              <a:t>Fast vårdkontakt</a:t>
            </a:r>
          </a:p>
          <a:p>
            <a:pPr algn="ctr"/>
            <a:r>
              <a:rPr lang="sv-SE" sz="13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 med samordningsansvar</a:t>
            </a:r>
            <a:endParaRPr lang="sv-SE" sz="1300" b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sv-SE" sz="1300">
              <a:solidFill>
                <a:srgbClr val="D1983F"/>
              </a:solidFill>
              <a:latin typeface="VAG Rounded Std Thin" panose="020F080202020402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5823707" y="217317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smtClean="0">
                <a:solidFill>
                  <a:srgbClr val="D1983F"/>
                </a:solidFill>
                <a:latin typeface="VAG Rounded Std Thin" panose="020F0802020204020204" pitchFamily="34" charset="0"/>
              </a:rPr>
              <a:t>Överenskommen tid</a:t>
            </a:r>
          </a:p>
          <a:p>
            <a:pPr algn="ctr"/>
            <a:r>
              <a:rPr lang="sv-SE" sz="13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Bokade tider i samråd</a:t>
            </a:r>
            <a:endParaRPr lang="sv-SE" sz="1300" b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sv-SE" sz="1800">
              <a:solidFill>
                <a:srgbClr val="D1983F"/>
              </a:solidFill>
              <a:latin typeface="VAG Rounded Std Thin" panose="020F0802020204020204" pitchFamily="34" charset="0"/>
            </a:endParaRP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8247908" y="217317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smtClean="0">
                <a:solidFill>
                  <a:srgbClr val="D1983F"/>
                </a:solidFill>
                <a:latin typeface="VAG Rounded Std Thin" panose="020F0802020204020204" pitchFamily="34" charset="0"/>
              </a:rPr>
              <a:t>Sammanhållen plan</a:t>
            </a:r>
          </a:p>
          <a:p>
            <a:pPr algn="ctr"/>
            <a:r>
              <a:rPr lang="sv-SE" sz="13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Planering, överblick och stöd för koordinerade insatser</a:t>
            </a:r>
            <a:endParaRPr lang="sv-SE" sz="1300" b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sv-SE" sz="1800">
              <a:solidFill>
                <a:srgbClr val="D1983F"/>
              </a:solidFill>
              <a:latin typeface="VAG Rounded Std Thin" panose="020F0802020204020204" pitchFamily="34" charset="0"/>
            </a:endParaRP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1172612" y="477450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Delaktighet</a:t>
            </a:r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3531043" y="477450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Samordning</a:t>
            </a:r>
          </a:p>
        </p:txBody>
      </p:sp>
      <p:sp>
        <p:nvSpPr>
          <p:cNvPr id="18" name="Rubrik 1"/>
          <p:cNvSpPr txBox="1">
            <a:spLocks/>
          </p:cNvSpPr>
          <p:nvPr/>
        </p:nvSpPr>
        <p:spPr>
          <a:xfrm>
            <a:off x="5823707" y="477450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Tillgänglighet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>
          <a:xfrm>
            <a:off x="8260401" y="4774500"/>
            <a:ext cx="2424201" cy="122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6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Samverkan</a:t>
            </a:r>
          </a:p>
        </p:txBody>
      </p:sp>
      <p:cxnSp>
        <p:nvCxnSpPr>
          <p:cNvPr id="16" name="Rak 15"/>
          <p:cNvCxnSpPr/>
          <p:nvPr/>
        </p:nvCxnSpPr>
        <p:spPr>
          <a:xfrm>
            <a:off x="2360643" y="6456826"/>
            <a:ext cx="8052318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4"/>
          <p:cNvSpPr txBox="1">
            <a:spLocks/>
          </p:cNvSpPr>
          <p:nvPr/>
        </p:nvSpPr>
        <p:spPr>
          <a:xfrm>
            <a:off x="9215793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20" name="Rubrik 4"/>
          <p:cNvSpPr txBox="1">
            <a:spLocks/>
          </p:cNvSpPr>
          <p:nvPr/>
        </p:nvSpPr>
        <p:spPr>
          <a:xfrm>
            <a:off x="617577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Vad är patientkontrakt?</a:t>
            </a:r>
            <a:br>
              <a:rPr lang="sv-SE" sz="1100" smtClean="0">
                <a:solidFill>
                  <a:srgbClr val="D1983F"/>
                </a:solidFill>
              </a:rPr>
            </a:br>
            <a:endParaRPr lang="sv-SE" sz="1100">
              <a:solidFill>
                <a:srgbClr val="D19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09" y="2903704"/>
            <a:ext cx="3694852" cy="3694852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09600" y="405340"/>
            <a:ext cx="10972800" cy="781310"/>
          </a:xfrm>
        </p:spPr>
        <p:txBody>
          <a:bodyPr>
            <a:noAutofit/>
          </a:bodyPr>
          <a:lstStyle/>
          <a:p>
            <a:r>
              <a:rPr lang="sv-S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Patientkontrakt</a:t>
            </a:r>
            <a:r>
              <a:rPr lang="sv-S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praktiken</a:t>
            </a:r>
            <a:endParaRPr lang="sv-SE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6" y="3591684"/>
            <a:ext cx="2277190" cy="227719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51" y="3328095"/>
            <a:ext cx="2846070" cy="2846070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609600" y="1182756"/>
            <a:ext cx="2541270" cy="879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smtClean="0">
                <a:solidFill>
                  <a:srgbClr val="007F8D"/>
                </a:solidFill>
                <a:cs typeface="Times New Roman" panose="02020603050405020304" pitchFamily="18" charset="0"/>
              </a:rPr>
              <a:t>Kontakt</a:t>
            </a:r>
            <a:endParaRPr lang="sv-SE" sz="2800" b="0" dirty="0">
              <a:solidFill>
                <a:srgbClr val="007F8D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214954" y="1182756"/>
            <a:ext cx="2846070" cy="879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err="1" smtClean="0">
                <a:solidFill>
                  <a:srgbClr val="007F8D"/>
                </a:solidFill>
                <a:cs typeface="Times New Roman" panose="02020603050405020304" pitchFamily="18" charset="0"/>
              </a:rPr>
              <a:t>Vårdmöte</a:t>
            </a:r>
            <a:endParaRPr lang="sv-SE" sz="2800" b="0" dirty="0">
              <a:solidFill>
                <a:srgbClr val="007F8D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8058936" y="1176634"/>
            <a:ext cx="2846070" cy="879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smtClean="0">
                <a:solidFill>
                  <a:srgbClr val="007F8D"/>
                </a:solidFill>
                <a:cs typeface="Times New Roman" panose="02020603050405020304" pitchFamily="18" charset="0"/>
              </a:rPr>
              <a:t>Hemma</a:t>
            </a:r>
            <a:endParaRPr lang="sv-SE" sz="2800" b="0" dirty="0">
              <a:solidFill>
                <a:srgbClr val="007F8D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3966210" y="1294853"/>
            <a:ext cx="0" cy="461772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7799070" y="1294853"/>
            <a:ext cx="0" cy="461772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664232" y="1767051"/>
            <a:ext cx="4547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Vilka tjänster finns för kontakt?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958648" y="2170397"/>
            <a:ext cx="1534583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200" dirty="0" smtClean="0"/>
              <a:t>Webbtidbok</a:t>
            </a:r>
          </a:p>
          <a:p>
            <a:pPr>
              <a:lnSpc>
                <a:spcPct val="150000"/>
              </a:lnSpc>
            </a:pPr>
            <a:r>
              <a:rPr lang="sv-SE" sz="1200" dirty="0" smtClean="0"/>
              <a:t>Kallelse</a:t>
            </a:r>
          </a:p>
          <a:p>
            <a:pPr>
              <a:lnSpc>
                <a:spcPct val="150000"/>
              </a:lnSpc>
            </a:pPr>
            <a:r>
              <a:rPr lang="sv-SE" sz="1200" dirty="0" smtClean="0"/>
              <a:t>Telefon</a:t>
            </a:r>
            <a:r>
              <a:rPr lang="sv-SE" sz="1200" dirty="0"/>
              <a:t>	</a:t>
            </a:r>
            <a:endParaRPr lang="sv-SE" sz="1200" dirty="0" smtClean="0"/>
          </a:p>
        </p:txBody>
      </p:sp>
      <p:sp>
        <p:nvSpPr>
          <p:cNvPr id="15" name="Rektangel 14"/>
          <p:cNvSpPr/>
          <p:nvPr/>
        </p:nvSpPr>
        <p:spPr>
          <a:xfrm>
            <a:off x="772080" y="2311368"/>
            <a:ext cx="135701" cy="135701"/>
          </a:xfrm>
          <a:prstGeom prst="rect">
            <a:avLst/>
          </a:prstGeom>
          <a:solidFill>
            <a:schemeClr val="bg1"/>
          </a:solidFill>
          <a:ln w="31750">
            <a:solidFill>
              <a:srgbClr val="D1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358815" y="2175466"/>
            <a:ext cx="1969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200" dirty="0"/>
              <a:t>Videosamtal </a:t>
            </a:r>
          </a:p>
          <a:p>
            <a:pPr>
              <a:lnSpc>
                <a:spcPct val="150000"/>
              </a:lnSpc>
            </a:pPr>
            <a:r>
              <a:rPr lang="sv-SE" sz="1200" dirty="0" smtClean="0"/>
              <a:t>Mail/meddelande</a:t>
            </a:r>
          </a:p>
          <a:p>
            <a:pPr>
              <a:lnSpc>
                <a:spcPct val="150000"/>
              </a:lnSpc>
            </a:pPr>
            <a:r>
              <a:rPr lang="sv-SE" sz="1200" dirty="0" smtClean="0"/>
              <a:t>Mottagningen/</a:t>
            </a:r>
          </a:p>
          <a:p>
            <a:pPr>
              <a:lnSpc>
                <a:spcPct val="150000"/>
              </a:lnSpc>
            </a:pPr>
            <a:r>
              <a:rPr lang="sv-SE" sz="1200" dirty="0"/>
              <a:t>a</a:t>
            </a:r>
            <a:r>
              <a:rPr lang="sv-SE" sz="1200" dirty="0" smtClean="0"/>
              <a:t>vdelningens  </a:t>
            </a:r>
          </a:p>
          <a:p>
            <a:pPr>
              <a:lnSpc>
                <a:spcPct val="150000"/>
              </a:lnSpc>
            </a:pPr>
            <a:r>
              <a:rPr lang="sv-SE" sz="1200" dirty="0" smtClean="0"/>
              <a:t>e-tjänster</a:t>
            </a:r>
            <a:endParaRPr lang="sv-SE" sz="1200" dirty="0"/>
          </a:p>
        </p:txBody>
      </p:sp>
      <p:sp>
        <p:nvSpPr>
          <p:cNvPr id="25" name="Rektangel 24"/>
          <p:cNvSpPr/>
          <p:nvPr/>
        </p:nvSpPr>
        <p:spPr>
          <a:xfrm>
            <a:off x="772080" y="2584970"/>
            <a:ext cx="135701" cy="135701"/>
          </a:xfrm>
          <a:prstGeom prst="rect">
            <a:avLst/>
          </a:prstGeom>
          <a:solidFill>
            <a:schemeClr val="bg1"/>
          </a:solidFill>
          <a:ln w="31750">
            <a:solidFill>
              <a:srgbClr val="D1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2172247" y="2311368"/>
            <a:ext cx="135701" cy="135701"/>
          </a:xfrm>
          <a:prstGeom prst="rect">
            <a:avLst/>
          </a:prstGeom>
          <a:solidFill>
            <a:schemeClr val="bg1"/>
          </a:solidFill>
          <a:ln w="31750">
            <a:solidFill>
              <a:srgbClr val="D1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/>
          <p:cNvSpPr/>
          <p:nvPr/>
        </p:nvSpPr>
        <p:spPr>
          <a:xfrm>
            <a:off x="2172247" y="2584970"/>
            <a:ext cx="135701" cy="135701"/>
          </a:xfrm>
          <a:prstGeom prst="rect">
            <a:avLst/>
          </a:prstGeom>
          <a:solidFill>
            <a:schemeClr val="bg1"/>
          </a:solidFill>
          <a:ln w="31750">
            <a:solidFill>
              <a:srgbClr val="D1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4209759" y="1718783"/>
            <a:ext cx="332944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dirty="0"/>
              <a:t>Hur genomförs </a:t>
            </a:r>
            <a:r>
              <a:rPr lang="sv-SE" sz="1200" dirty="0" err="1"/>
              <a:t>vårdmöten</a:t>
            </a:r>
            <a:r>
              <a:rPr lang="sv-SE" sz="1200" dirty="0"/>
              <a:t>?  Virtuellt, via telefon, fysiskt? På vilken vårdnivå?</a:t>
            </a:r>
          </a:p>
          <a:p>
            <a:pPr>
              <a:spcAft>
                <a:spcPts val="600"/>
              </a:spcAft>
            </a:pPr>
            <a:r>
              <a:rPr lang="sv-SE" sz="1200" dirty="0"/>
              <a:t>Hur identifieras behov av fast vårdkontakt? Beskriv rollen</a:t>
            </a:r>
          </a:p>
          <a:p>
            <a:pPr>
              <a:spcAft>
                <a:spcPts val="600"/>
              </a:spcAft>
            </a:pPr>
            <a:r>
              <a:rPr lang="sv-SE" sz="1200" dirty="0"/>
              <a:t>Hur sker planering och samordning? </a:t>
            </a:r>
          </a:p>
          <a:p>
            <a:pPr>
              <a:spcAft>
                <a:spcPts val="600"/>
              </a:spcAft>
            </a:pPr>
            <a:r>
              <a:rPr lang="sv-SE" sz="1200" dirty="0"/>
              <a:t>Hur görs en ömsesidig </a:t>
            </a:r>
            <a:r>
              <a:rPr lang="sv-SE" sz="1200" dirty="0" err="1"/>
              <a:t>överenkommelse</a:t>
            </a:r>
            <a:r>
              <a:rPr lang="sv-SE" sz="1200" dirty="0"/>
              <a:t>? med patienten kring vem som gör vad? (mitt och ditt </a:t>
            </a:r>
            <a:r>
              <a:rPr lang="sv-SE" sz="1200" dirty="0" smtClean="0"/>
              <a:t>ansvar/löften</a:t>
            </a:r>
            <a:r>
              <a:rPr lang="sv-SE" sz="1200" dirty="0"/>
              <a:t>)</a:t>
            </a:r>
          </a:p>
          <a:p>
            <a:pPr>
              <a:spcAft>
                <a:spcPts val="600"/>
              </a:spcAft>
            </a:pPr>
            <a:r>
              <a:rPr lang="sv-SE" sz="1200" dirty="0"/>
              <a:t>Hur ser nästa steg ut överenskommen tid</a:t>
            </a:r>
          </a:p>
          <a:p>
            <a:pPr>
              <a:spcAft>
                <a:spcPts val="600"/>
              </a:spcAft>
            </a:pPr>
            <a:r>
              <a:rPr lang="sv-SE" sz="1200" dirty="0"/>
              <a:t>Hur sker samordning och samverkan med andra aktörer?</a:t>
            </a:r>
          </a:p>
        </p:txBody>
      </p:sp>
      <p:sp>
        <p:nvSpPr>
          <p:cNvPr id="37" name="Rektangel 36"/>
          <p:cNvSpPr/>
          <p:nvPr/>
        </p:nvSpPr>
        <p:spPr>
          <a:xfrm>
            <a:off x="772080" y="2856086"/>
            <a:ext cx="135701" cy="135701"/>
          </a:xfrm>
          <a:prstGeom prst="rect">
            <a:avLst/>
          </a:prstGeom>
          <a:solidFill>
            <a:schemeClr val="bg1"/>
          </a:solidFill>
          <a:ln w="31750">
            <a:solidFill>
              <a:srgbClr val="D1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8058936" y="1729726"/>
            <a:ext cx="3523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sv-SE" sz="1200" dirty="0" smtClean="0"/>
              <a:t>Jag </a:t>
            </a:r>
            <a:r>
              <a:rPr lang="sv-SE" sz="1200" dirty="0"/>
              <a:t>har ett partnerskap med vården </a:t>
            </a:r>
            <a:r>
              <a:rPr lang="sv-SE" sz="1200" dirty="0" smtClean="0"/>
              <a:t>där vår ömsesidiga </a:t>
            </a:r>
            <a:r>
              <a:rPr lang="sv-SE" sz="1200" dirty="0"/>
              <a:t>överenskommelse </a:t>
            </a:r>
            <a:r>
              <a:rPr lang="sv-SE" sz="1200" dirty="0" smtClean="0"/>
              <a:t>och planering gör </a:t>
            </a:r>
            <a:r>
              <a:rPr lang="sv-SE" sz="1200" dirty="0"/>
              <a:t>mig </a:t>
            </a:r>
            <a:r>
              <a:rPr lang="sv-SE" sz="1200" dirty="0" smtClean="0"/>
              <a:t>trygg.</a:t>
            </a:r>
          </a:p>
          <a:p>
            <a:pPr>
              <a:spcAft>
                <a:spcPts val="600"/>
              </a:spcAft>
            </a:pPr>
            <a:r>
              <a:rPr lang="sv-SE" sz="1200" dirty="0" smtClean="0"/>
              <a:t>Jag vet...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200" dirty="0" smtClean="0"/>
              <a:t>vad </a:t>
            </a:r>
            <a:r>
              <a:rPr lang="sv-SE" sz="1200" dirty="0"/>
              <a:t>jag ska göra för att må </a:t>
            </a:r>
            <a:r>
              <a:rPr lang="sv-SE" sz="1200" dirty="0" smtClean="0"/>
              <a:t>bra 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200" dirty="0" smtClean="0"/>
              <a:t>vad </a:t>
            </a:r>
            <a:r>
              <a:rPr lang="sv-SE" sz="1200" dirty="0"/>
              <a:t>jag ska hålla koll </a:t>
            </a:r>
            <a:r>
              <a:rPr lang="sv-SE" sz="1200" dirty="0" smtClean="0"/>
              <a:t>på för att veta när jag behöver söka vård</a:t>
            </a:r>
          </a:p>
          <a:p>
            <a:pPr marL="171450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200" dirty="0" smtClean="0"/>
              <a:t>vart </a:t>
            </a:r>
            <a:r>
              <a:rPr lang="sv-SE" sz="1200" dirty="0"/>
              <a:t>jag vänder </a:t>
            </a:r>
            <a:r>
              <a:rPr lang="sv-SE" sz="1200" dirty="0" smtClean="0"/>
              <a:t>mig när jag behöver hjälp</a:t>
            </a:r>
            <a:endParaRPr lang="sv-SE" sz="1200" dirty="0"/>
          </a:p>
        </p:txBody>
      </p:sp>
      <p:cxnSp>
        <p:nvCxnSpPr>
          <p:cNvPr id="26" name="Rak 25"/>
          <p:cNvCxnSpPr/>
          <p:nvPr/>
        </p:nvCxnSpPr>
        <p:spPr>
          <a:xfrm>
            <a:off x="2565917" y="6456826"/>
            <a:ext cx="7856375" cy="1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ubrik 4"/>
          <p:cNvSpPr txBox="1">
            <a:spLocks/>
          </p:cNvSpPr>
          <p:nvPr/>
        </p:nvSpPr>
        <p:spPr>
          <a:xfrm>
            <a:off x="9225124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28" name="Rubrik 4"/>
          <p:cNvSpPr txBox="1">
            <a:spLocks/>
          </p:cNvSpPr>
          <p:nvPr/>
        </p:nvSpPr>
        <p:spPr>
          <a:xfrm>
            <a:off x="626908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Patientkontrakt i praktiken</a:t>
            </a:r>
            <a:br>
              <a:rPr lang="sv-SE" sz="1100" smtClean="0">
                <a:solidFill>
                  <a:srgbClr val="D1983F"/>
                </a:solidFill>
              </a:rPr>
            </a:br>
            <a:endParaRPr lang="sv-SE" sz="1100">
              <a:solidFill>
                <a:srgbClr val="D1983F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2169191" y="2868031"/>
            <a:ext cx="135701" cy="135701"/>
          </a:xfrm>
          <a:prstGeom prst="rect">
            <a:avLst/>
          </a:prstGeom>
          <a:solidFill>
            <a:schemeClr val="bg1"/>
          </a:solidFill>
          <a:ln w="31750">
            <a:solidFill>
              <a:srgbClr val="D1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1" y="546185"/>
            <a:ext cx="9609825" cy="842686"/>
          </a:xfrm>
        </p:spPr>
        <p:txBody>
          <a:bodyPr/>
          <a:lstStyle/>
          <a:p>
            <a:r>
              <a:rPr lang="sv-SE" sz="4000" dirty="0" smtClean="0">
                <a:solidFill>
                  <a:srgbClr val="007F8D"/>
                </a:solidFill>
              </a:rPr>
              <a:t>Du och vården </a:t>
            </a:r>
            <a:r>
              <a:rPr lang="sv-SE" sz="4000" b="0" dirty="0" smtClean="0">
                <a:solidFill>
                  <a:srgbClr val="007F8D"/>
                </a:solidFill>
              </a:rPr>
              <a:t>– hur funkar det?</a:t>
            </a:r>
            <a:endParaRPr lang="sv-SE" sz="4000" b="0" dirty="0">
              <a:solidFill>
                <a:srgbClr val="007F8D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64231" y="1512925"/>
            <a:ext cx="10580943" cy="4492569"/>
          </a:xfrm>
        </p:spPr>
        <p:txBody>
          <a:bodyPr>
            <a:normAutofit lnSpcReduction="10000"/>
          </a:bodyPr>
          <a:lstStyle/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  Känner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att du kan ha fokus på att leva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livet och litar på att du lätt får hjälp från vården när du    behöver det? </a:t>
            </a:r>
          </a:p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  Har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en överenskommelse med vården som utgår från vad som är viktigt för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dig,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där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vet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vad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gör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för att må bra och vad du gör om du blir sjuk och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vad vården gör? </a:t>
            </a:r>
          </a:p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sv-S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 du enkla sätt att ta kontakt med vården?</a:t>
            </a:r>
          </a:p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sv-S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en fast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vårdkontakt?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(vid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behov)</a:t>
            </a: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sv-S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Vet du ditt nästa steg?</a:t>
            </a:r>
          </a:p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sv-S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 du och vården kommit överens om din nästa tid tillsammans?</a:t>
            </a: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0163" indent="0">
              <a:spcAft>
                <a:spcPts val="1800"/>
              </a:spcAft>
              <a:buNone/>
            </a:pP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sv-S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en överblick av dina olika planer i vården och hjälp med samordning vid behov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Rak 10"/>
          <p:cNvCxnSpPr/>
          <p:nvPr/>
        </p:nvCxnSpPr>
        <p:spPr>
          <a:xfrm>
            <a:off x="2857500" y="6456827"/>
            <a:ext cx="7555461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4"/>
          <p:cNvSpPr txBox="1">
            <a:spLocks/>
          </p:cNvSpPr>
          <p:nvPr/>
        </p:nvSpPr>
        <p:spPr>
          <a:xfrm>
            <a:off x="9215793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13" name="Rubrik 4"/>
          <p:cNvSpPr txBox="1">
            <a:spLocks/>
          </p:cNvSpPr>
          <p:nvPr/>
        </p:nvSpPr>
        <p:spPr>
          <a:xfrm>
            <a:off x="617577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Uppföljning av patientkontrakt</a:t>
            </a:r>
            <a:br>
              <a:rPr lang="sv-SE" sz="1100" smtClean="0">
                <a:solidFill>
                  <a:srgbClr val="D1983F"/>
                </a:solidFill>
              </a:rPr>
            </a:br>
            <a:endParaRPr lang="sv-SE" sz="1100">
              <a:solidFill>
                <a:srgbClr val="D19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846091"/>
            <a:ext cx="9918571" cy="495928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296580" y="5292431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600" b="1" i="1" smtClean="0">
                <a:solidFill>
                  <a:srgbClr val="007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”One </a:t>
            </a:r>
            <a:r>
              <a:rPr lang="sv-SE" sz="3600" b="1" i="1">
                <a:solidFill>
                  <a:srgbClr val="007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doesn´t fit </a:t>
            </a:r>
            <a:r>
              <a:rPr lang="sv-SE" sz="3600" b="1" i="1" smtClean="0">
                <a:solidFill>
                  <a:srgbClr val="007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all”</a:t>
            </a:r>
            <a:endParaRPr lang="sv-SE" sz="3600" b="1" i="1" dirty="0">
              <a:solidFill>
                <a:srgbClr val="007F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88719" y="445621"/>
            <a:ext cx="9269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Vi bygger tjänster tillsammans </a:t>
            </a:r>
            <a:endParaRPr lang="sv-SE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co-</a:t>
            </a:r>
            <a:r>
              <a:rPr lang="sv-SE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production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2062065" y="6456827"/>
            <a:ext cx="8360227" cy="0"/>
          </a:xfrm>
          <a:prstGeom prst="line">
            <a:avLst/>
          </a:prstGeom>
          <a:ln>
            <a:solidFill>
              <a:srgbClr val="D19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4"/>
          <p:cNvSpPr txBox="1">
            <a:spLocks/>
          </p:cNvSpPr>
          <p:nvPr/>
        </p:nvSpPr>
        <p:spPr>
          <a:xfrm>
            <a:off x="9225124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1100" b="0" smtClean="0">
                <a:solidFill>
                  <a:srgbClr val="D1983F"/>
                </a:solidFill>
              </a:rPr>
              <a:t>Patientkontrakt</a:t>
            </a:r>
            <a:br>
              <a:rPr lang="sv-SE" sz="1100" b="0" smtClean="0">
                <a:solidFill>
                  <a:srgbClr val="D1983F"/>
                </a:solidFill>
              </a:rPr>
            </a:br>
            <a:endParaRPr lang="sv-SE" sz="1100" b="0">
              <a:solidFill>
                <a:srgbClr val="D1983F"/>
              </a:solidFill>
            </a:endParaRPr>
          </a:p>
        </p:txBody>
      </p:sp>
      <p:sp>
        <p:nvSpPr>
          <p:cNvPr id="10" name="Rubrik 4"/>
          <p:cNvSpPr txBox="1">
            <a:spLocks/>
          </p:cNvSpPr>
          <p:nvPr/>
        </p:nvSpPr>
        <p:spPr>
          <a:xfrm>
            <a:off x="626908" y="6323441"/>
            <a:ext cx="2335446" cy="273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100" smtClean="0">
                <a:solidFill>
                  <a:srgbClr val="D1983F"/>
                </a:solidFill>
              </a:rPr>
              <a:t>Värdet av en tjänst</a:t>
            </a:r>
            <a:endParaRPr lang="sv-SE" sz="1100">
              <a:solidFill>
                <a:srgbClr val="D19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803</Words>
  <Application>Microsoft Office PowerPoint</Application>
  <PresentationFormat>Bredbild</PresentationFormat>
  <Paragraphs>106</Paragraphs>
  <Slides>15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Batang</vt:lpstr>
      <vt:lpstr>Calibri</vt:lpstr>
      <vt:lpstr>Calibri Light</vt:lpstr>
      <vt:lpstr>Courier New</vt:lpstr>
      <vt:lpstr>Times New Roman</vt:lpstr>
      <vt:lpstr>VAG Rounded Std Thin</vt:lpstr>
      <vt:lpstr>Office-tema</vt:lpstr>
      <vt:lpstr>PowerPoint-presentation</vt:lpstr>
      <vt:lpstr>Patientkontrakt</vt:lpstr>
      <vt:lpstr>PowerPoint-presentation</vt:lpstr>
      <vt:lpstr>Varför behövs Patientkontrakt?  </vt:lpstr>
      <vt:lpstr>PowerPoint-presentation</vt:lpstr>
      <vt:lpstr>Patientkontrakt ett koncept i fyra delar</vt:lpstr>
      <vt:lpstr>Patientkontrakt i praktiken</vt:lpstr>
      <vt:lpstr>Du och vården – hur funkar det?</vt:lpstr>
      <vt:lpstr>PowerPoint-presentation</vt:lpstr>
      <vt:lpstr>PowerPoint-presentation</vt:lpstr>
      <vt:lpstr>PowerPoint-presentation</vt:lpstr>
      <vt:lpstr>Några insikter längs vägen…</vt:lpstr>
      <vt:lpstr> </vt:lpstr>
      <vt:lpstr>I samskapandet befinner vi oss här :  1 -------------------------------------------------10  Finns inte i några arbetssätt      Systematiskt  samskapande           genomsyrar alla våra          arbetssätt                 1)På vilket sätt bidrar du i nuläget för utveckling av samskapande?  2)Hur kan du bidra till att fortsatt utveckling av samskapande sker?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Nilsson Anette</dc:creator>
  <cp:lastModifiedBy>Nilsson Anette</cp:lastModifiedBy>
  <cp:revision>23</cp:revision>
  <dcterms:created xsi:type="dcterms:W3CDTF">2019-08-07T20:20:53Z</dcterms:created>
  <dcterms:modified xsi:type="dcterms:W3CDTF">2019-08-13T09:49:58Z</dcterms:modified>
</cp:coreProperties>
</file>