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1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68E39940-F3B2-4541-8B2E-8317F544BF1F}" type="datetimeFigureOut">
              <a:rPr lang="sv-SE" smtClean="0"/>
              <a:t>2017-10-25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111765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8E39940-F3B2-4541-8B2E-8317F544BF1F}" type="datetimeFigureOut">
              <a:rPr lang="sv-SE" smtClean="0"/>
              <a:t>2017-10-25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359416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8E39940-F3B2-4541-8B2E-8317F544BF1F}" type="datetimeFigureOut">
              <a:rPr lang="sv-SE" smtClean="0"/>
              <a:t>2017-10-25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1663477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8E39940-F3B2-4541-8B2E-8317F544BF1F}" type="datetimeFigureOut">
              <a:rPr lang="sv-SE" smtClean="0"/>
              <a:t>2017-10-25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3344434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68E39940-F3B2-4541-8B2E-8317F544BF1F}" type="datetimeFigureOut">
              <a:rPr lang="sv-SE" smtClean="0"/>
              <a:t>2017-10-25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235103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68E39940-F3B2-4541-8B2E-8317F544BF1F}" type="datetimeFigureOut">
              <a:rPr lang="sv-SE" smtClean="0"/>
              <a:t>2017-10-25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83221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68E39940-F3B2-4541-8B2E-8317F544BF1F}" type="datetimeFigureOut">
              <a:rPr lang="sv-SE" smtClean="0"/>
              <a:t>2017-10-25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21666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8E39940-F3B2-4541-8B2E-8317F544BF1F}" type="datetimeFigureOut">
              <a:rPr lang="sv-SE" smtClean="0"/>
              <a:t>2017-10-25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152313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8E39940-F3B2-4541-8B2E-8317F544BF1F}" type="datetimeFigureOut">
              <a:rPr lang="sv-SE" smtClean="0"/>
              <a:t>2017-10-25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126162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8E39940-F3B2-4541-8B2E-8317F544BF1F}" type="datetimeFigureOut">
              <a:rPr lang="sv-SE" smtClean="0"/>
              <a:t>2017-10-25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232038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8E39940-F3B2-4541-8B2E-8317F544BF1F}" type="datetimeFigureOut">
              <a:rPr lang="sv-SE" smtClean="0"/>
              <a:t>2017-10-25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5D5298E-A4D3-4256-BAF5-F2ED22DD9A67}" type="slidenum">
              <a:rPr lang="sv-SE" smtClean="0"/>
              <a:t>‹#›</a:t>
            </a:fld>
            <a:endParaRPr lang="sv-SE"/>
          </a:p>
        </p:txBody>
      </p:sp>
    </p:spTree>
    <p:extLst>
      <p:ext uri="{BB962C8B-B14F-4D97-AF65-F5344CB8AC3E}">
        <p14:creationId xmlns:p14="http://schemas.microsoft.com/office/powerpoint/2010/main" val="164449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39940-F3B2-4541-8B2E-8317F544BF1F}" type="datetimeFigureOut">
              <a:rPr lang="sv-SE" smtClean="0"/>
              <a:t>2017-10-25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5298E-A4D3-4256-BAF5-F2ED22DD9A67}" type="slidenum">
              <a:rPr lang="sv-SE" smtClean="0"/>
              <a:t>‹#›</a:t>
            </a:fld>
            <a:endParaRPr lang="sv-SE"/>
          </a:p>
        </p:txBody>
      </p:sp>
    </p:spTree>
    <p:extLst>
      <p:ext uri="{BB962C8B-B14F-4D97-AF65-F5344CB8AC3E}">
        <p14:creationId xmlns:p14="http://schemas.microsoft.com/office/powerpoint/2010/main" val="153883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Line 2"/>
          <p:cNvSpPr>
            <a:spLocks noChangeShapeType="1"/>
          </p:cNvSpPr>
          <p:nvPr/>
        </p:nvSpPr>
        <p:spPr bwMode="auto">
          <a:xfrm>
            <a:off x="1095375" y="3708400"/>
            <a:ext cx="678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3" name="Line 3"/>
          <p:cNvSpPr>
            <a:spLocks noChangeShapeType="1"/>
          </p:cNvSpPr>
          <p:nvPr/>
        </p:nvSpPr>
        <p:spPr bwMode="auto">
          <a:xfrm>
            <a:off x="5832475" y="1557338"/>
            <a:ext cx="1892300" cy="2151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4" name="Line 4"/>
          <p:cNvSpPr>
            <a:spLocks noChangeShapeType="1"/>
          </p:cNvSpPr>
          <p:nvPr/>
        </p:nvSpPr>
        <p:spPr bwMode="auto">
          <a:xfrm flipV="1">
            <a:off x="5210175" y="3708400"/>
            <a:ext cx="1905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5" name="Line 5"/>
          <p:cNvSpPr>
            <a:spLocks noChangeShapeType="1"/>
          </p:cNvSpPr>
          <p:nvPr/>
        </p:nvSpPr>
        <p:spPr bwMode="auto">
          <a:xfrm flipV="1">
            <a:off x="1781175" y="3708400"/>
            <a:ext cx="2286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6" name="Line 6"/>
          <p:cNvSpPr>
            <a:spLocks noChangeShapeType="1"/>
          </p:cNvSpPr>
          <p:nvPr/>
        </p:nvSpPr>
        <p:spPr bwMode="auto">
          <a:xfrm>
            <a:off x="1400175" y="1727200"/>
            <a:ext cx="2057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7" name="Line 7"/>
          <p:cNvSpPr>
            <a:spLocks noChangeShapeType="1"/>
          </p:cNvSpPr>
          <p:nvPr/>
        </p:nvSpPr>
        <p:spPr bwMode="auto">
          <a:xfrm>
            <a:off x="2009775" y="2184400"/>
            <a:ext cx="1143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8" name="Line 8"/>
          <p:cNvSpPr>
            <a:spLocks noChangeShapeType="1"/>
          </p:cNvSpPr>
          <p:nvPr/>
        </p:nvSpPr>
        <p:spPr bwMode="auto">
          <a:xfrm>
            <a:off x="2695575" y="2946400"/>
            <a:ext cx="12192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69" name="Line 9"/>
          <p:cNvSpPr>
            <a:spLocks noChangeShapeType="1"/>
          </p:cNvSpPr>
          <p:nvPr/>
        </p:nvSpPr>
        <p:spPr bwMode="auto">
          <a:xfrm>
            <a:off x="1171575" y="2641600"/>
            <a:ext cx="1143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0" name="Line 10"/>
          <p:cNvSpPr>
            <a:spLocks noChangeShapeType="1"/>
          </p:cNvSpPr>
          <p:nvPr/>
        </p:nvSpPr>
        <p:spPr bwMode="auto">
          <a:xfrm>
            <a:off x="2009775" y="4165600"/>
            <a:ext cx="12954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1" name="Line 11"/>
          <p:cNvSpPr>
            <a:spLocks noChangeShapeType="1"/>
          </p:cNvSpPr>
          <p:nvPr/>
        </p:nvSpPr>
        <p:spPr bwMode="auto">
          <a:xfrm>
            <a:off x="1560984" y="4775200"/>
            <a:ext cx="1066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2" name="Line 12"/>
          <p:cNvSpPr>
            <a:spLocks noChangeShapeType="1"/>
          </p:cNvSpPr>
          <p:nvPr/>
        </p:nvSpPr>
        <p:spPr bwMode="auto">
          <a:xfrm>
            <a:off x="3076575" y="4546600"/>
            <a:ext cx="10668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3" name="Line 13"/>
          <p:cNvSpPr>
            <a:spLocks noChangeShapeType="1"/>
          </p:cNvSpPr>
          <p:nvPr/>
        </p:nvSpPr>
        <p:spPr bwMode="auto">
          <a:xfrm>
            <a:off x="5057775" y="2108200"/>
            <a:ext cx="11430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dirty="0"/>
          </a:p>
        </p:txBody>
      </p:sp>
      <p:sp>
        <p:nvSpPr>
          <p:cNvPr id="66574" name="Line 14"/>
          <p:cNvSpPr>
            <a:spLocks noChangeShapeType="1"/>
          </p:cNvSpPr>
          <p:nvPr/>
        </p:nvSpPr>
        <p:spPr bwMode="auto">
          <a:xfrm>
            <a:off x="5057775" y="2870200"/>
            <a:ext cx="16764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5" name="Line 15"/>
          <p:cNvSpPr>
            <a:spLocks noChangeShapeType="1"/>
          </p:cNvSpPr>
          <p:nvPr/>
        </p:nvSpPr>
        <p:spPr bwMode="auto">
          <a:xfrm>
            <a:off x="6593160" y="2420888"/>
            <a:ext cx="12192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6" name="Line 16"/>
          <p:cNvSpPr>
            <a:spLocks noChangeShapeType="1"/>
          </p:cNvSpPr>
          <p:nvPr/>
        </p:nvSpPr>
        <p:spPr bwMode="auto">
          <a:xfrm>
            <a:off x="5057775" y="4241800"/>
            <a:ext cx="1371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7" name="Line 17"/>
          <p:cNvSpPr>
            <a:spLocks noChangeShapeType="1"/>
          </p:cNvSpPr>
          <p:nvPr/>
        </p:nvSpPr>
        <p:spPr bwMode="auto">
          <a:xfrm>
            <a:off x="4448175" y="4927600"/>
            <a:ext cx="12192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6578" name="Line 18"/>
          <p:cNvSpPr>
            <a:spLocks noChangeShapeType="1"/>
          </p:cNvSpPr>
          <p:nvPr/>
        </p:nvSpPr>
        <p:spPr bwMode="auto">
          <a:xfrm>
            <a:off x="6276975" y="4546600"/>
            <a:ext cx="12954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 name="Rubrik 1"/>
          <p:cNvSpPr>
            <a:spLocks noGrp="1"/>
          </p:cNvSpPr>
          <p:nvPr>
            <p:ph type="title"/>
          </p:nvPr>
        </p:nvSpPr>
        <p:spPr>
          <a:xfrm>
            <a:off x="899592" y="116632"/>
            <a:ext cx="7272000" cy="648000"/>
          </a:xfrm>
        </p:spPr>
        <p:txBody>
          <a:bodyPr/>
          <a:lstStyle/>
          <a:p>
            <a:pPr algn="ctr"/>
            <a:r>
              <a:rPr lang="sv-SE" sz="2800" dirty="0" smtClean="0"/>
              <a:t>Fiskbensdiagram</a:t>
            </a:r>
            <a:endParaRPr lang="sv-SE" sz="2800" dirty="0"/>
          </a:p>
        </p:txBody>
      </p:sp>
      <p:sp>
        <p:nvSpPr>
          <p:cNvPr id="20" name="Rectangle 9"/>
          <p:cNvSpPr>
            <a:spLocks noChangeArrowheads="1"/>
          </p:cNvSpPr>
          <p:nvPr/>
        </p:nvSpPr>
        <p:spPr bwMode="auto">
          <a:xfrm>
            <a:off x="814902" y="1417226"/>
            <a:ext cx="119164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1" name="Rectangle 9"/>
          <p:cNvSpPr>
            <a:spLocks noChangeArrowheads="1"/>
          </p:cNvSpPr>
          <p:nvPr/>
        </p:nvSpPr>
        <p:spPr bwMode="auto">
          <a:xfrm>
            <a:off x="5236654" y="1282700"/>
            <a:ext cx="119164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2" name="Rectangle 9"/>
          <p:cNvSpPr>
            <a:spLocks noChangeArrowheads="1"/>
          </p:cNvSpPr>
          <p:nvPr/>
        </p:nvSpPr>
        <p:spPr bwMode="auto">
          <a:xfrm>
            <a:off x="1220118" y="5435734"/>
            <a:ext cx="119164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3" name="Rectangle 9"/>
          <p:cNvSpPr>
            <a:spLocks noChangeArrowheads="1"/>
          </p:cNvSpPr>
          <p:nvPr/>
        </p:nvSpPr>
        <p:spPr bwMode="auto">
          <a:xfrm>
            <a:off x="4817288" y="5301208"/>
            <a:ext cx="119164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4" name="Rectangle 9"/>
          <p:cNvSpPr>
            <a:spLocks noChangeArrowheads="1"/>
          </p:cNvSpPr>
          <p:nvPr/>
        </p:nvSpPr>
        <p:spPr bwMode="auto">
          <a:xfrm>
            <a:off x="7905060" y="3422178"/>
            <a:ext cx="940122" cy="594519"/>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14076131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755576" y="1045180"/>
            <a:ext cx="7560840" cy="4832092"/>
          </a:xfrm>
          <a:prstGeom prst="rect">
            <a:avLst/>
          </a:prstGeom>
          <a:noFill/>
        </p:spPr>
        <p:txBody>
          <a:bodyPr wrap="square" rtlCol="0">
            <a:spAutoFit/>
          </a:bodyPr>
          <a:lstStyle/>
          <a:p>
            <a:r>
              <a:rPr lang="sv-SE" sz="1400" dirty="0"/>
              <a:t>Gör så här:</a:t>
            </a:r>
          </a:p>
          <a:p>
            <a:pPr marL="342900" lvl="0" indent="-342900">
              <a:buFont typeface="+mj-lt"/>
              <a:buAutoNum type="arabicPeriod"/>
            </a:pPr>
            <a:r>
              <a:rPr lang="sv-SE" sz="1400" dirty="0"/>
              <a:t>Formulera frågan på en post-it lapp</a:t>
            </a:r>
          </a:p>
          <a:p>
            <a:pPr marL="342900" lvl="0" indent="-342900">
              <a:buFont typeface="+mj-lt"/>
              <a:buAutoNum type="arabicPeriod"/>
            </a:pPr>
            <a:r>
              <a:rPr lang="sv-SE" sz="1400" dirty="0"/>
              <a:t>Sök så många orsaker som möjligt till problemet genom brainstorming. Skriv en orsak per post-it lapp. </a:t>
            </a:r>
          </a:p>
          <a:p>
            <a:pPr marL="342900" lvl="0" indent="-342900">
              <a:buFont typeface="+mj-lt"/>
              <a:buAutoNum type="arabicPeriod"/>
            </a:pPr>
            <a:r>
              <a:rPr lang="sv-SE" sz="1400" dirty="0"/>
              <a:t>Indela orsakerna i kategorier</a:t>
            </a:r>
          </a:p>
          <a:p>
            <a:pPr marL="342900" lvl="0" indent="-342900">
              <a:buFont typeface="+mj-lt"/>
              <a:buAutoNum type="arabicPeriod"/>
            </a:pPr>
            <a:r>
              <a:rPr lang="sv-SE" sz="1400" dirty="0"/>
              <a:t>Placera orsakerna på fiskbenen</a:t>
            </a:r>
          </a:p>
          <a:p>
            <a:pPr marL="342900" lvl="0" indent="-342900">
              <a:buFont typeface="+mj-lt"/>
              <a:buAutoNum type="arabicPeriod"/>
            </a:pPr>
            <a:r>
              <a:rPr lang="sv-SE" sz="1400" dirty="0"/>
              <a:t>Undersök om det finns ytterligare bakomliggande orsaker. Ställ frågan ” varför”</a:t>
            </a:r>
          </a:p>
          <a:p>
            <a:pPr marL="342900" lvl="0" indent="-342900">
              <a:buFont typeface="+mj-lt"/>
              <a:buAutoNum type="arabicPeriod"/>
            </a:pPr>
            <a:r>
              <a:rPr lang="sv-SE" sz="1400" dirty="0"/>
              <a:t>Betrakta diagrammet och ta ställning till </a:t>
            </a:r>
            <a:br>
              <a:rPr lang="sv-SE" sz="1400" dirty="0"/>
            </a:br>
            <a:r>
              <a:rPr lang="sv-SE" sz="1400" dirty="0" smtClean="0"/>
              <a:t>- finns </a:t>
            </a:r>
            <a:r>
              <a:rPr lang="sv-SE" sz="1400" dirty="0"/>
              <a:t>det </a:t>
            </a:r>
            <a:r>
              <a:rPr lang="sv-SE" sz="1400" dirty="0" smtClean="0"/>
              <a:t>förbättringsmöjligheter</a:t>
            </a:r>
            <a:br>
              <a:rPr lang="sv-SE" sz="1400" dirty="0" smtClean="0"/>
            </a:br>
            <a:r>
              <a:rPr lang="sv-SE" sz="1400" dirty="0" smtClean="0"/>
              <a:t>- är </a:t>
            </a:r>
            <a:r>
              <a:rPr lang="sv-SE" sz="1400" dirty="0"/>
              <a:t>problemet redan </a:t>
            </a:r>
            <a:r>
              <a:rPr lang="sv-SE" sz="1400" dirty="0" smtClean="0"/>
              <a:t>åtgärdat</a:t>
            </a:r>
            <a:br>
              <a:rPr lang="sv-SE" sz="1400" dirty="0" smtClean="0"/>
            </a:br>
            <a:r>
              <a:rPr lang="sv-SE" sz="1400" dirty="0" smtClean="0"/>
              <a:t>- är </a:t>
            </a:r>
            <a:r>
              <a:rPr lang="sv-SE" sz="1400" dirty="0"/>
              <a:t>fakta underlaget </a:t>
            </a:r>
            <a:r>
              <a:rPr lang="sv-SE" sz="1400" dirty="0" smtClean="0"/>
              <a:t>tillräckligt</a:t>
            </a:r>
            <a:br>
              <a:rPr lang="sv-SE" sz="1400" dirty="0" smtClean="0"/>
            </a:br>
            <a:endParaRPr lang="sv-SE" sz="1400" dirty="0"/>
          </a:p>
          <a:p>
            <a:pPr marL="342900" indent="-342900">
              <a:buFont typeface="+mj-lt"/>
              <a:buAutoNum type="arabicPeriod"/>
            </a:pPr>
            <a:r>
              <a:rPr lang="sv-SE" sz="1400" dirty="0" smtClean="0"/>
              <a:t>För </a:t>
            </a:r>
            <a:r>
              <a:rPr lang="sv-SE" sz="1400" dirty="0"/>
              <a:t>att kunna identifiera vilka orsaker som sannolikt har större påverkan än andra, bör dessa orsaker rangordnas utifrån gruppens gemensamma kunskap. Detta kan man göra genom att låta varje gruppmedlem disponera 5+4+3+2+1 poäng. 5 poäng betyder viktigast. Alla grupp medlemmar sätter sina poäng. Räkna samman poängen. Den orsak som fått flest poäng bedömer gruppen vara den viktigaste orsaken. </a:t>
            </a:r>
          </a:p>
          <a:p>
            <a:r>
              <a:rPr lang="sv-SE" sz="1400" dirty="0"/>
              <a:t> </a:t>
            </a:r>
          </a:p>
          <a:p>
            <a:r>
              <a:rPr lang="sv-SE" sz="1400" dirty="0"/>
              <a:t>Tolka inte detta fiskbensdiagram som att ni funnit de grundorsaker som teamet letar efter. Ni har endast fått fram och sammanställt hypoteser. Ytterligare data måste samlas in för att avgöra om dessa hypoteser är sanna. </a:t>
            </a:r>
          </a:p>
          <a:p>
            <a:endParaRPr lang="sv-SE" sz="1400" dirty="0"/>
          </a:p>
        </p:txBody>
      </p:sp>
      <p:sp>
        <p:nvSpPr>
          <p:cNvPr id="4" name="Rubrik 1"/>
          <p:cNvSpPr>
            <a:spLocks noGrp="1"/>
          </p:cNvSpPr>
          <p:nvPr>
            <p:ph type="title"/>
          </p:nvPr>
        </p:nvSpPr>
        <p:spPr>
          <a:xfrm>
            <a:off x="899592" y="116632"/>
            <a:ext cx="7272000" cy="648000"/>
          </a:xfrm>
        </p:spPr>
        <p:txBody>
          <a:bodyPr/>
          <a:lstStyle/>
          <a:p>
            <a:pPr algn="ctr"/>
            <a:r>
              <a:rPr lang="sv-SE" sz="2800" dirty="0" smtClean="0"/>
              <a:t>Fiskbensdiagram</a:t>
            </a:r>
            <a:endParaRPr lang="sv-SE" sz="2800" dirty="0"/>
          </a:p>
        </p:txBody>
      </p:sp>
    </p:spTree>
    <p:extLst>
      <p:ext uri="{BB962C8B-B14F-4D97-AF65-F5344CB8AC3E}">
        <p14:creationId xmlns:p14="http://schemas.microsoft.com/office/powerpoint/2010/main" val="233372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upp 40"/>
          <p:cNvGrpSpPr/>
          <p:nvPr/>
        </p:nvGrpSpPr>
        <p:grpSpPr>
          <a:xfrm>
            <a:off x="2101626" y="1204913"/>
            <a:ext cx="4846638" cy="2835275"/>
            <a:chOff x="288925" y="1204913"/>
            <a:chExt cx="4846638" cy="2835275"/>
          </a:xfrm>
        </p:grpSpPr>
        <p:sp>
          <p:nvSpPr>
            <p:cNvPr id="4" name="Rectangle 37"/>
            <p:cNvSpPr>
              <a:spLocks noChangeArrowheads="1"/>
            </p:cNvSpPr>
            <p:nvPr/>
          </p:nvSpPr>
          <p:spPr bwMode="auto">
            <a:xfrm>
              <a:off x="288925" y="1204913"/>
              <a:ext cx="4846638" cy="2835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5" name="Rectangle 36"/>
            <p:cNvSpPr>
              <a:spLocks noChangeArrowheads="1"/>
            </p:cNvSpPr>
            <p:nvPr/>
          </p:nvSpPr>
          <p:spPr bwMode="auto">
            <a:xfrm>
              <a:off x="4311650" y="2393950"/>
              <a:ext cx="639763" cy="274638"/>
            </a:xfrm>
            <a:prstGeom prst="rect">
              <a:avLst/>
            </a:prstGeom>
            <a:solidFill>
              <a:srgbClr val="96969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6" name="Line 3"/>
            <p:cNvSpPr>
              <a:spLocks noChangeShapeType="1"/>
            </p:cNvSpPr>
            <p:nvPr/>
          </p:nvSpPr>
          <p:spPr bwMode="auto">
            <a:xfrm>
              <a:off x="746125" y="2576513"/>
              <a:ext cx="35655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7" name="Line 4"/>
            <p:cNvSpPr>
              <a:spLocks noChangeShapeType="1"/>
            </p:cNvSpPr>
            <p:nvPr/>
          </p:nvSpPr>
          <p:spPr bwMode="auto">
            <a:xfrm>
              <a:off x="928688" y="1662113"/>
              <a:ext cx="1096962" cy="914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8" name="Line 5"/>
            <p:cNvSpPr>
              <a:spLocks noChangeShapeType="1"/>
            </p:cNvSpPr>
            <p:nvPr/>
          </p:nvSpPr>
          <p:spPr bwMode="auto">
            <a:xfrm>
              <a:off x="2667000" y="1662113"/>
              <a:ext cx="1096963" cy="914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9" name="Line 6"/>
            <p:cNvSpPr>
              <a:spLocks noChangeShapeType="1"/>
            </p:cNvSpPr>
            <p:nvPr/>
          </p:nvSpPr>
          <p:spPr bwMode="auto">
            <a:xfrm flipH="1">
              <a:off x="1385888" y="2576513"/>
              <a:ext cx="1096962" cy="914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0" name="Line 7"/>
            <p:cNvSpPr>
              <a:spLocks noChangeShapeType="1"/>
            </p:cNvSpPr>
            <p:nvPr/>
          </p:nvSpPr>
          <p:spPr bwMode="auto">
            <a:xfrm flipH="1">
              <a:off x="3032125" y="2576513"/>
              <a:ext cx="1096963" cy="914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1" name="Rectangle 8"/>
            <p:cNvSpPr>
              <a:spLocks noChangeArrowheads="1"/>
            </p:cNvSpPr>
            <p:nvPr/>
          </p:nvSpPr>
          <p:spPr bwMode="auto">
            <a:xfrm>
              <a:off x="2392363" y="1387475"/>
              <a:ext cx="63976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2" name="Rectangle 9"/>
            <p:cNvSpPr>
              <a:spLocks noChangeArrowheads="1"/>
            </p:cNvSpPr>
            <p:nvPr/>
          </p:nvSpPr>
          <p:spPr bwMode="auto">
            <a:xfrm>
              <a:off x="563563" y="1387475"/>
              <a:ext cx="639762" cy="274638"/>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3" name="Rectangle 10"/>
            <p:cNvSpPr>
              <a:spLocks noChangeArrowheads="1"/>
            </p:cNvSpPr>
            <p:nvPr/>
          </p:nvSpPr>
          <p:spPr bwMode="auto">
            <a:xfrm>
              <a:off x="746125" y="3490913"/>
              <a:ext cx="639763" cy="274637"/>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4" name="Rectangle 11"/>
            <p:cNvSpPr>
              <a:spLocks noChangeArrowheads="1"/>
            </p:cNvSpPr>
            <p:nvPr/>
          </p:nvSpPr>
          <p:spPr bwMode="auto">
            <a:xfrm>
              <a:off x="2482850" y="3490913"/>
              <a:ext cx="639763" cy="274637"/>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5" name="Rectangle 12"/>
            <p:cNvSpPr>
              <a:spLocks noChangeArrowheads="1"/>
            </p:cNvSpPr>
            <p:nvPr/>
          </p:nvSpPr>
          <p:spPr bwMode="auto">
            <a:xfrm>
              <a:off x="746125" y="2028825"/>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6" name="Rectangle 32"/>
            <p:cNvSpPr>
              <a:spLocks noChangeArrowheads="1"/>
            </p:cNvSpPr>
            <p:nvPr/>
          </p:nvSpPr>
          <p:spPr bwMode="auto">
            <a:xfrm>
              <a:off x="2300288" y="2211388"/>
              <a:ext cx="365125" cy="182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7" name="Rectangle 13"/>
            <p:cNvSpPr>
              <a:spLocks noChangeArrowheads="1"/>
            </p:cNvSpPr>
            <p:nvPr/>
          </p:nvSpPr>
          <p:spPr bwMode="auto">
            <a:xfrm>
              <a:off x="1568450" y="1662113"/>
              <a:ext cx="365125" cy="182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8" name="Rectangle 14"/>
            <p:cNvSpPr>
              <a:spLocks noChangeArrowheads="1"/>
            </p:cNvSpPr>
            <p:nvPr/>
          </p:nvSpPr>
          <p:spPr bwMode="auto">
            <a:xfrm>
              <a:off x="3306763" y="1662113"/>
              <a:ext cx="365125" cy="182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19" name="Rectangle 15"/>
            <p:cNvSpPr>
              <a:spLocks noChangeArrowheads="1"/>
            </p:cNvSpPr>
            <p:nvPr/>
          </p:nvSpPr>
          <p:spPr bwMode="auto">
            <a:xfrm>
              <a:off x="3671888" y="1936750"/>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0" name="Rectangle 16"/>
            <p:cNvSpPr>
              <a:spLocks noChangeArrowheads="1"/>
            </p:cNvSpPr>
            <p:nvPr/>
          </p:nvSpPr>
          <p:spPr bwMode="auto">
            <a:xfrm>
              <a:off x="746125" y="3033713"/>
              <a:ext cx="365125" cy="182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1" name="Rectangle 17"/>
            <p:cNvSpPr>
              <a:spLocks noChangeArrowheads="1"/>
            </p:cNvSpPr>
            <p:nvPr/>
          </p:nvSpPr>
          <p:spPr bwMode="auto">
            <a:xfrm>
              <a:off x="1295400" y="2759075"/>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2" name="Rectangle 18"/>
            <p:cNvSpPr>
              <a:spLocks noChangeArrowheads="1"/>
            </p:cNvSpPr>
            <p:nvPr/>
          </p:nvSpPr>
          <p:spPr bwMode="auto">
            <a:xfrm>
              <a:off x="2667000" y="2759075"/>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3" name="Rectangle 19"/>
            <p:cNvSpPr>
              <a:spLocks noChangeArrowheads="1"/>
            </p:cNvSpPr>
            <p:nvPr/>
          </p:nvSpPr>
          <p:spPr bwMode="auto">
            <a:xfrm>
              <a:off x="2300288" y="3125788"/>
              <a:ext cx="365125" cy="1825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4" name="Rectangle 20"/>
            <p:cNvSpPr>
              <a:spLocks noChangeArrowheads="1"/>
            </p:cNvSpPr>
            <p:nvPr/>
          </p:nvSpPr>
          <p:spPr bwMode="auto">
            <a:xfrm>
              <a:off x="4403725" y="3308350"/>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5" name="Rectangle 21"/>
            <p:cNvSpPr>
              <a:spLocks noChangeArrowheads="1"/>
            </p:cNvSpPr>
            <p:nvPr/>
          </p:nvSpPr>
          <p:spPr bwMode="auto">
            <a:xfrm>
              <a:off x="3946525" y="2943225"/>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6" name="Rectangle 22"/>
            <p:cNvSpPr>
              <a:spLocks noChangeArrowheads="1"/>
            </p:cNvSpPr>
            <p:nvPr/>
          </p:nvSpPr>
          <p:spPr bwMode="auto">
            <a:xfrm>
              <a:off x="3671888" y="3673475"/>
              <a:ext cx="365125" cy="182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v-SE"/>
            </a:p>
          </p:txBody>
        </p:sp>
        <p:sp>
          <p:nvSpPr>
            <p:cNvPr id="27" name="Line 23"/>
            <p:cNvSpPr>
              <a:spLocks noChangeShapeType="1"/>
            </p:cNvSpPr>
            <p:nvPr/>
          </p:nvSpPr>
          <p:spPr bwMode="auto">
            <a:xfrm flipH="1">
              <a:off x="3124200" y="3400425"/>
              <a:ext cx="1279525"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8" name="Line 24"/>
            <p:cNvSpPr>
              <a:spLocks noChangeShapeType="1"/>
            </p:cNvSpPr>
            <p:nvPr/>
          </p:nvSpPr>
          <p:spPr bwMode="auto">
            <a:xfrm flipV="1">
              <a:off x="3763963" y="3400425"/>
              <a:ext cx="182562" cy="27305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9" name="Line 25"/>
            <p:cNvSpPr>
              <a:spLocks noChangeShapeType="1"/>
            </p:cNvSpPr>
            <p:nvPr/>
          </p:nvSpPr>
          <p:spPr bwMode="auto">
            <a:xfrm flipH="1">
              <a:off x="3581400" y="3033713"/>
              <a:ext cx="365125"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0" name="Line 26"/>
            <p:cNvSpPr>
              <a:spLocks noChangeShapeType="1"/>
            </p:cNvSpPr>
            <p:nvPr/>
          </p:nvSpPr>
          <p:spPr bwMode="auto">
            <a:xfrm flipH="1">
              <a:off x="2117725" y="2851150"/>
              <a:ext cx="549275"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1" name="Line 34"/>
            <p:cNvSpPr>
              <a:spLocks noChangeShapeType="1"/>
            </p:cNvSpPr>
            <p:nvPr/>
          </p:nvSpPr>
          <p:spPr bwMode="auto">
            <a:xfrm flipH="1">
              <a:off x="1752600" y="3216275"/>
              <a:ext cx="547688"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2" name="Line 33"/>
            <p:cNvSpPr>
              <a:spLocks noChangeShapeType="1"/>
            </p:cNvSpPr>
            <p:nvPr/>
          </p:nvSpPr>
          <p:spPr bwMode="auto">
            <a:xfrm>
              <a:off x="1111250" y="3125788"/>
              <a:ext cx="641350"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3" name="Line 27"/>
            <p:cNvSpPr>
              <a:spLocks noChangeShapeType="1"/>
            </p:cNvSpPr>
            <p:nvPr/>
          </p:nvSpPr>
          <p:spPr bwMode="auto">
            <a:xfrm>
              <a:off x="1385888" y="2943225"/>
              <a:ext cx="92075" cy="182563"/>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4" name="Line 28"/>
            <p:cNvSpPr>
              <a:spLocks noChangeShapeType="1"/>
            </p:cNvSpPr>
            <p:nvPr/>
          </p:nvSpPr>
          <p:spPr bwMode="auto">
            <a:xfrm>
              <a:off x="1111250" y="2119313"/>
              <a:ext cx="366713"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5" name="Line 31"/>
            <p:cNvSpPr>
              <a:spLocks noChangeShapeType="1"/>
            </p:cNvSpPr>
            <p:nvPr/>
          </p:nvSpPr>
          <p:spPr bwMode="auto">
            <a:xfrm flipH="1">
              <a:off x="1660525" y="2301875"/>
              <a:ext cx="639763"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6" name="Line 35"/>
            <p:cNvSpPr>
              <a:spLocks noChangeShapeType="1"/>
            </p:cNvSpPr>
            <p:nvPr/>
          </p:nvSpPr>
          <p:spPr bwMode="auto">
            <a:xfrm>
              <a:off x="1752600" y="1844675"/>
              <a:ext cx="365125" cy="45720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7" name="Line 29"/>
            <p:cNvSpPr>
              <a:spLocks noChangeShapeType="1"/>
            </p:cNvSpPr>
            <p:nvPr/>
          </p:nvSpPr>
          <p:spPr bwMode="auto">
            <a:xfrm flipH="1">
              <a:off x="2757488" y="1754188"/>
              <a:ext cx="549275"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sp>
          <p:nvSpPr>
            <p:cNvPr id="38" name="Line 30"/>
            <p:cNvSpPr>
              <a:spLocks noChangeShapeType="1"/>
            </p:cNvSpPr>
            <p:nvPr/>
          </p:nvSpPr>
          <p:spPr bwMode="auto">
            <a:xfrm flipH="1">
              <a:off x="3124200" y="2028825"/>
              <a:ext cx="547688" cy="0"/>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a:p>
          </p:txBody>
        </p:sp>
      </p:grpSp>
      <p:sp>
        <p:nvSpPr>
          <p:cNvPr id="39" name="Rectangle 3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42" name="Text Box 8"/>
          <p:cNvSpPr txBox="1">
            <a:spLocks noChangeArrowheads="1"/>
          </p:cNvSpPr>
          <p:nvPr/>
        </p:nvSpPr>
        <p:spPr bwMode="auto">
          <a:xfrm>
            <a:off x="4157438" y="812800"/>
            <a:ext cx="9159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sv-SE" altLang="sv-SE" sz="1400" b="1"/>
              <a:t>Program</a:t>
            </a:r>
          </a:p>
        </p:txBody>
      </p:sp>
      <p:sp>
        <p:nvSpPr>
          <p:cNvPr id="43" name="Text Box 11"/>
          <p:cNvSpPr txBox="1">
            <a:spLocks noChangeArrowheads="1"/>
          </p:cNvSpPr>
          <p:nvPr/>
        </p:nvSpPr>
        <p:spPr bwMode="auto">
          <a:xfrm>
            <a:off x="2295301" y="4040188"/>
            <a:ext cx="995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v-SE" altLang="sv-SE" sz="1400" b="1" dirty="0" smtClean="0"/>
              <a:t>Teknik</a:t>
            </a:r>
            <a:endParaRPr lang="sv-SE" altLang="sv-SE" sz="1400" b="1" dirty="0"/>
          </a:p>
        </p:txBody>
      </p:sp>
      <p:sp>
        <p:nvSpPr>
          <p:cNvPr id="44" name="Text Box 29"/>
          <p:cNvSpPr txBox="1">
            <a:spLocks noChangeArrowheads="1"/>
          </p:cNvSpPr>
          <p:nvPr/>
        </p:nvSpPr>
        <p:spPr bwMode="auto">
          <a:xfrm>
            <a:off x="4034394" y="4043528"/>
            <a:ext cx="98110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sz="1400" b="1" dirty="0" smtClean="0"/>
              <a:t>Människor</a:t>
            </a:r>
            <a:endParaRPr lang="sv-SE" altLang="sv-SE" sz="1400" b="1" dirty="0"/>
          </a:p>
        </p:txBody>
      </p:sp>
      <p:sp>
        <p:nvSpPr>
          <p:cNvPr id="45" name="Text Box 43"/>
          <p:cNvSpPr txBox="1">
            <a:spLocks noChangeArrowheads="1"/>
          </p:cNvSpPr>
          <p:nvPr/>
        </p:nvSpPr>
        <p:spPr bwMode="auto">
          <a:xfrm>
            <a:off x="7092280" y="2302669"/>
            <a:ext cx="1800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v-SE" altLang="sv-SE" sz="1400" b="1" dirty="0" smtClean="0"/>
              <a:t>Problem/Fråga/</a:t>
            </a:r>
            <a:br>
              <a:rPr lang="sv-SE" altLang="sv-SE" sz="1400" b="1" dirty="0" smtClean="0"/>
            </a:br>
            <a:r>
              <a:rPr lang="sv-SE" altLang="sv-SE" sz="1400" b="1" dirty="0" smtClean="0"/>
              <a:t>Uppdrag att göra</a:t>
            </a:r>
            <a:endParaRPr lang="sv-SE" altLang="sv-SE" sz="1400" b="1" dirty="0"/>
          </a:p>
        </p:txBody>
      </p:sp>
      <p:sp>
        <p:nvSpPr>
          <p:cNvPr id="46" name="Text Box 55"/>
          <p:cNvSpPr txBox="1">
            <a:spLocks noChangeArrowheads="1"/>
          </p:cNvSpPr>
          <p:nvPr/>
        </p:nvSpPr>
        <p:spPr bwMode="auto">
          <a:xfrm>
            <a:off x="2212280" y="822216"/>
            <a:ext cx="1255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v-SE" altLang="sv-SE" sz="1400" b="1" dirty="0"/>
              <a:t>Ekonomi</a:t>
            </a:r>
          </a:p>
        </p:txBody>
      </p:sp>
    </p:spTree>
    <p:extLst>
      <p:ext uri="{BB962C8B-B14F-4D97-AF65-F5344CB8AC3E}">
        <p14:creationId xmlns:p14="http://schemas.microsoft.com/office/powerpoint/2010/main" val="87494680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63</Words>
  <Application>Microsoft Office PowerPoint</Application>
  <PresentationFormat>Bildspel på skärmen (4:3)</PresentationFormat>
  <Paragraphs>17</Paragraphs>
  <Slides>3</Slides>
  <Notes>0</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Office-tema</vt:lpstr>
      <vt:lpstr>Fiskbensdiagram</vt:lpstr>
      <vt:lpstr>Fiskbensdiagram</vt:lpstr>
      <vt:lpstr>PowerPoint-presentation</vt:lpstr>
    </vt:vector>
  </TitlesOfParts>
  <Company>Landstinget i Jönköpings län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Fiskbensdiagram</dc:title>
  <dc:creator>IT-centrum</dc:creator>
  <cp:lastModifiedBy>IT-centrum</cp:lastModifiedBy>
  <cp:revision>2</cp:revision>
  <dcterms:created xsi:type="dcterms:W3CDTF">2017-10-25T12:34:06Z</dcterms:created>
  <dcterms:modified xsi:type="dcterms:W3CDTF">2017-10-25T12:44:48Z</dcterms:modified>
</cp:coreProperties>
</file>